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73" r:id="rId5"/>
    <p:sldId id="265" r:id="rId6"/>
    <p:sldId id="256" r:id="rId7"/>
    <p:sldId id="266" r:id="rId8"/>
    <p:sldId id="257" r:id="rId9"/>
    <p:sldId id="258" r:id="rId10"/>
    <p:sldId id="277" r:id="rId11"/>
    <p:sldId id="259" r:id="rId12"/>
    <p:sldId id="274" r:id="rId13"/>
    <p:sldId id="268" r:id="rId14"/>
    <p:sldId id="269" r:id="rId15"/>
    <p:sldId id="275" r:id="rId16"/>
    <p:sldId id="271" r:id="rId17"/>
    <p:sldId id="276" r:id="rId18"/>
    <p:sldId id="262" r:id="rId19"/>
    <p:sldId id="263"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3/3/2024</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3/3/2024</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3/3/2024</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3/3/2024</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3/3/2024</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3/3/2024</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17/06/relationships/model3d" Target="../media/model3d1.glb"/></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7/06/relationships/model3d" Target="../media/model3d3.glb"/><Relationship Id="rId1" Type="http://schemas.openxmlformats.org/officeDocument/2006/relationships/slideLayout" Target="../slideLayouts/slideLayout7.xml"/><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13.png"/><Relationship Id="rId5" Type="http://schemas.openxmlformats.org/officeDocument/2006/relationships/image" Target="../media/image10.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18.png"/><Relationship Id="rId5" Type="http://schemas.openxmlformats.org/officeDocument/2006/relationships/image" Target="../media/image15.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microsoft.com/office/2017/06/relationships/model3d" Target="../media/model3d5.glb"/><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3.xml"/><Relationship Id="rId6" Type="http://schemas.microsoft.com/office/2017/06/relationships/model3d" Target="../media/model3d4.glb"/><Relationship Id="rId5" Type="http://schemas.openxmlformats.org/officeDocument/2006/relationships/image" Target="../media/image24.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2.glb"/><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D61B-4632-7A49-91B0-2EC07A7067E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2103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FA1C-909B-E9E5-4608-6296BA2EB3C9}"/>
              </a:ext>
            </a:extLst>
          </p:cNvPr>
          <p:cNvSpPr>
            <a:spLocks noGrp="1"/>
          </p:cNvSpPr>
          <p:nvPr>
            <p:ph type="title"/>
          </p:nvPr>
        </p:nvSpPr>
        <p:spPr>
          <a:xfrm>
            <a:off x="508275" y="226300"/>
            <a:ext cx="11188589" cy="1404714"/>
          </a:xfrm>
        </p:spPr>
        <p:txBody>
          <a:bodyPr anchor="t">
            <a:normAutofit/>
          </a:bodyPr>
          <a:lstStyle/>
          <a:p>
            <a:r>
              <a:rPr lang="en-US" dirty="0"/>
              <a:t>Lasso </a:t>
            </a:r>
          </a:p>
        </p:txBody>
      </p:sp>
      <p:sp>
        <p:nvSpPr>
          <p:cNvPr id="4" name="Text Placeholder 3">
            <a:extLst>
              <a:ext uri="{FF2B5EF4-FFF2-40B4-BE49-F238E27FC236}">
                <a16:creationId xmlns:a16="http://schemas.microsoft.com/office/drawing/2014/main" id="{E87C3B91-BEB8-3F7B-AC24-342F9E648F1F}"/>
              </a:ext>
            </a:extLst>
          </p:cNvPr>
          <p:cNvSpPr>
            <a:spLocks noGrp="1"/>
          </p:cNvSpPr>
          <p:nvPr>
            <p:ph idx="1"/>
          </p:nvPr>
        </p:nvSpPr>
        <p:spPr>
          <a:xfrm>
            <a:off x="265671" y="2283947"/>
            <a:ext cx="5499044" cy="4135616"/>
          </a:xfrm>
        </p:spPr>
        <p:txBody>
          <a:bodyPr>
            <a:normAutofit fontScale="92500" lnSpcReduction="20000"/>
          </a:bodyPr>
          <a:lstStyle/>
          <a:p>
            <a:r>
              <a:rPr lang="en-US" sz="2600" dirty="0"/>
              <a:t>The Values Narrative</a:t>
            </a:r>
          </a:p>
          <a:p>
            <a:pPr marL="0" indent="0">
              <a:buNone/>
            </a:pPr>
            <a:endParaRPr lang="en-US" sz="2000" dirty="0"/>
          </a:p>
          <a:p>
            <a:r>
              <a:rPr lang="en-US" sz="2100" dirty="0"/>
              <a:t>R-squared: 0.7830943994223807</a:t>
            </a:r>
          </a:p>
          <a:p>
            <a:pPr marL="0" indent="0">
              <a:buNone/>
            </a:pPr>
            <a:endParaRPr lang="en-US" sz="2100" dirty="0"/>
          </a:p>
          <a:p>
            <a:r>
              <a:rPr lang="en-US" sz="2100" dirty="0"/>
              <a:t>Mean Absolute Error: </a:t>
            </a:r>
          </a:p>
          <a:p>
            <a:r>
              <a:rPr lang="en-US" sz="2100" dirty="0"/>
              <a:t>25173.89159828941</a:t>
            </a:r>
          </a:p>
          <a:p>
            <a:endParaRPr lang="en-US" sz="2100" dirty="0"/>
          </a:p>
          <a:p>
            <a:r>
              <a:rPr lang="en-US" sz="2100" dirty="0"/>
              <a:t>Mean Squared Error: </a:t>
            </a:r>
          </a:p>
          <a:p>
            <a:r>
              <a:rPr lang="en-US" sz="2100" dirty="0"/>
              <a:t>1519490767.2294931</a:t>
            </a:r>
          </a:p>
          <a:p>
            <a:endParaRPr lang="en-US" sz="2100" dirty="0"/>
          </a:p>
          <a:p>
            <a:r>
              <a:rPr lang="en-US" sz="2100" dirty="0"/>
              <a:t>Root Mean Squared Error: 38980.64605967291</a:t>
            </a:r>
          </a:p>
        </p:txBody>
      </p:sp>
      <p:pic>
        <p:nvPicPr>
          <p:cNvPr id="1026" name="Picture 2">
            <a:extLst>
              <a:ext uri="{FF2B5EF4-FFF2-40B4-BE49-F238E27FC236}">
                <a16:creationId xmlns:a16="http://schemas.microsoft.com/office/drawing/2014/main" id="{6D7B2ED9-04D6-8DE1-08C0-2F6C7BCC21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7228" b="1"/>
          <a:stretch/>
        </p:blipFill>
        <p:spPr bwMode="auto">
          <a:xfrm>
            <a:off x="6197819" y="2041347"/>
            <a:ext cx="5499044" cy="4378216"/>
          </a:xfrm>
          <a:prstGeom prst="rect">
            <a:avLst/>
          </a:prstGeom>
          <a:solidFill>
            <a:srgbClr val="FFFFFF"/>
          </a:solidFill>
        </p:spPr>
      </p:pic>
    </p:spTree>
    <p:extLst>
      <p:ext uri="{BB962C8B-B14F-4D97-AF65-F5344CB8AC3E}">
        <p14:creationId xmlns:p14="http://schemas.microsoft.com/office/powerpoint/2010/main" val="3715062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E8A39-E80C-2D33-1A1E-D54D417EB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BAB09-7459-AB40-D57C-99BFDEF36DC9}"/>
              </a:ext>
            </a:extLst>
          </p:cNvPr>
          <p:cNvSpPr>
            <a:spLocks noGrp="1"/>
          </p:cNvSpPr>
          <p:nvPr>
            <p:ph type="title"/>
          </p:nvPr>
        </p:nvSpPr>
        <p:spPr>
          <a:xfrm>
            <a:off x="508275" y="226300"/>
            <a:ext cx="11188589" cy="1404714"/>
          </a:xfrm>
        </p:spPr>
        <p:txBody>
          <a:bodyPr anchor="t">
            <a:normAutofit/>
          </a:bodyPr>
          <a:lstStyle/>
          <a:p>
            <a:r>
              <a:rPr lang="en-US" dirty="0"/>
              <a:t>Random Forest</a:t>
            </a:r>
          </a:p>
        </p:txBody>
      </p:sp>
      <p:sp>
        <p:nvSpPr>
          <p:cNvPr id="4" name="Text Placeholder 3">
            <a:extLst>
              <a:ext uri="{FF2B5EF4-FFF2-40B4-BE49-F238E27FC236}">
                <a16:creationId xmlns:a16="http://schemas.microsoft.com/office/drawing/2014/main" id="{4F676842-3823-01C9-FB97-89DAFA33C998}"/>
              </a:ext>
            </a:extLst>
          </p:cNvPr>
          <p:cNvSpPr>
            <a:spLocks noGrp="1"/>
          </p:cNvSpPr>
          <p:nvPr>
            <p:ph idx="1"/>
          </p:nvPr>
        </p:nvSpPr>
        <p:spPr>
          <a:xfrm>
            <a:off x="272606" y="2287485"/>
            <a:ext cx="5499044" cy="4135616"/>
          </a:xfrm>
        </p:spPr>
        <p:txBody>
          <a:bodyPr>
            <a:normAutofit fontScale="92500" lnSpcReduction="10000"/>
          </a:bodyPr>
          <a:lstStyle/>
          <a:p>
            <a:r>
              <a:rPr lang="en-US" sz="2600" dirty="0"/>
              <a:t>The Values Narrative</a:t>
            </a:r>
          </a:p>
          <a:p>
            <a:endParaRPr lang="en-US" sz="1800" dirty="0"/>
          </a:p>
          <a:p>
            <a:pPr rtl="0">
              <a:spcBef>
                <a:spcPts val="0"/>
              </a:spcBef>
              <a:spcAft>
                <a:spcPts val="0"/>
              </a:spcAft>
            </a:pPr>
            <a:r>
              <a:rPr lang="en-US" sz="2000" b="0" dirty="0">
                <a:effectLst/>
              </a:rPr>
              <a:t>R-squared: 0.8536607463238572</a:t>
            </a:r>
          </a:p>
          <a:p>
            <a:pPr rtl="0">
              <a:spcBef>
                <a:spcPts val="0"/>
              </a:spcBef>
              <a:spcAft>
                <a:spcPts val="0"/>
              </a:spcAft>
            </a:pPr>
            <a:endParaRPr lang="en-US" sz="2000" b="0" dirty="0">
              <a:effectLst/>
            </a:endParaRPr>
          </a:p>
          <a:p>
            <a:pPr rtl="0">
              <a:spcBef>
                <a:spcPts val="0"/>
              </a:spcBef>
              <a:spcAft>
                <a:spcPts val="0"/>
              </a:spcAft>
            </a:pPr>
            <a:endParaRPr lang="en-US" sz="2000" b="0" dirty="0">
              <a:effectLst/>
            </a:endParaRPr>
          </a:p>
          <a:p>
            <a:pPr rtl="0">
              <a:spcBef>
                <a:spcPts val="0"/>
              </a:spcBef>
              <a:spcAft>
                <a:spcPts val="0"/>
              </a:spcAft>
            </a:pPr>
            <a:r>
              <a:rPr lang="en-US" sz="2000" b="0" dirty="0">
                <a:effectLst/>
              </a:rPr>
              <a:t>Mean Absolute Error: </a:t>
            </a:r>
          </a:p>
          <a:p>
            <a:pPr rtl="0">
              <a:lnSpc>
                <a:spcPct val="110000"/>
              </a:lnSpc>
              <a:spcBef>
                <a:spcPts val="0"/>
              </a:spcBef>
              <a:spcAft>
                <a:spcPts val="0"/>
              </a:spcAft>
            </a:pPr>
            <a:r>
              <a:rPr lang="en-US" sz="2000" b="0" dirty="0">
                <a:effectLst/>
              </a:rPr>
              <a:t>20753.749406392697</a:t>
            </a:r>
          </a:p>
          <a:p>
            <a:pPr marL="0" indent="0" rtl="0">
              <a:spcBef>
                <a:spcPts val="0"/>
              </a:spcBef>
              <a:spcAft>
                <a:spcPts val="0"/>
              </a:spcAft>
              <a:buNone/>
            </a:pPr>
            <a:endParaRPr lang="en-US" sz="2000" b="0" dirty="0">
              <a:effectLst/>
            </a:endParaRPr>
          </a:p>
          <a:p>
            <a:pPr rtl="0">
              <a:spcBef>
                <a:spcPts val="0"/>
              </a:spcBef>
              <a:spcAft>
                <a:spcPts val="0"/>
              </a:spcAft>
            </a:pPr>
            <a:endParaRPr lang="en-US" sz="2000" b="0" dirty="0">
              <a:effectLst/>
            </a:endParaRPr>
          </a:p>
          <a:p>
            <a:pPr rtl="0">
              <a:spcBef>
                <a:spcPts val="0"/>
              </a:spcBef>
              <a:spcAft>
                <a:spcPts val="0"/>
              </a:spcAft>
            </a:pPr>
            <a:r>
              <a:rPr lang="en-US" sz="2000" b="0" dirty="0">
                <a:effectLst/>
              </a:rPr>
              <a:t>Mean Squared Error: </a:t>
            </a:r>
          </a:p>
          <a:p>
            <a:pPr rtl="0">
              <a:spcBef>
                <a:spcPts val="0"/>
              </a:spcBef>
              <a:spcAft>
                <a:spcPts val="0"/>
              </a:spcAft>
            </a:pPr>
            <a:r>
              <a:rPr lang="en-US" sz="2000" b="0" dirty="0">
                <a:effectLst/>
              </a:rPr>
              <a:t>1025151698.4900634</a:t>
            </a:r>
          </a:p>
          <a:p>
            <a:pPr rtl="0">
              <a:spcBef>
                <a:spcPts val="0"/>
              </a:spcBef>
              <a:spcAft>
                <a:spcPts val="0"/>
              </a:spcAft>
            </a:pPr>
            <a:endParaRPr lang="en-US" sz="2000" b="0" dirty="0">
              <a:effectLst/>
            </a:endParaRPr>
          </a:p>
          <a:p>
            <a:pPr rtl="0">
              <a:spcBef>
                <a:spcPts val="0"/>
              </a:spcBef>
              <a:spcAft>
                <a:spcPts val="0"/>
              </a:spcAft>
            </a:pPr>
            <a:r>
              <a:rPr lang="en-US" sz="2000" b="0" dirty="0">
                <a:effectLst/>
              </a:rPr>
              <a:t>Root Mean Squared Error: 32017.990231900305</a:t>
            </a:r>
          </a:p>
          <a:p>
            <a:pPr marL="0" indent="0">
              <a:buNone/>
            </a:pPr>
            <a:br>
              <a:rPr lang="en-US" sz="1800" b="0" dirty="0">
                <a:effectLst/>
              </a:rPr>
            </a:br>
            <a:endParaRPr lang="en-US" sz="1800" dirty="0"/>
          </a:p>
        </p:txBody>
      </p:sp>
      <p:pic>
        <p:nvPicPr>
          <p:cNvPr id="3075" name="Picture 3" descr="A graph showing a number of dots&#10;&#10;Description automatically generated with medium confidence">
            <a:extLst>
              <a:ext uri="{FF2B5EF4-FFF2-40B4-BE49-F238E27FC236}">
                <a16:creationId xmlns:a16="http://schemas.microsoft.com/office/drawing/2014/main" id="{4A30A9A4-47AF-CFFC-F48A-29F8CED2915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7228" b="1"/>
          <a:stretch/>
        </p:blipFill>
        <p:spPr bwMode="auto">
          <a:xfrm>
            <a:off x="5865541" y="2041346"/>
            <a:ext cx="5831322" cy="438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067D-9B81-CE84-56CD-9CBCBD47B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771D1-E184-3532-169D-101BCFFD7135}"/>
              </a:ext>
            </a:extLst>
          </p:cNvPr>
          <p:cNvSpPr>
            <a:spLocks noGrp="1"/>
          </p:cNvSpPr>
          <p:nvPr>
            <p:ph type="title"/>
          </p:nvPr>
        </p:nvSpPr>
        <p:spPr>
          <a:xfrm>
            <a:off x="508275" y="226300"/>
            <a:ext cx="11188589" cy="1404714"/>
          </a:xfrm>
        </p:spPr>
        <p:txBody>
          <a:bodyPr anchor="t">
            <a:normAutofit/>
          </a:bodyPr>
          <a:lstStyle/>
          <a:p>
            <a:r>
              <a:rPr lang="en-US" dirty="0" err="1"/>
              <a:t>XGBoost</a:t>
            </a:r>
            <a:r>
              <a:rPr lang="en-US" dirty="0"/>
              <a:t> </a:t>
            </a:r>
          </a:p>
        </p:txBody>
      </p:sp>
      <p:sp>
        <p:nvSpPr>
          <p:cNvPr id="4" name="Text Placeholder 3">
            <a:extLst>
              <a:ext uri="{FF2B5EF4-FFF2-40B4-BE49-F238E27FC236}">
                <a16:creationId xmlns:a16="http://schemas.microsoft.com/office/drawing/2014/main" id="{EBBF207D-06AA-EAE9-D012-63329D9E7F6E}"/>
              </a:ext>
            </a:extLst>
          </p:cNvPr>
          <p:cNvSpPr>
            <a:spLocks noGrp="1"/>
          </p:cNvSpPr>
          <p:nvPr>
            <p:ph idx="1"/>
          </p:nvPr>
        </p:nvSpPr>
        <p:spPr>
          <a:xfrm>
            <a:off x="261257" y="2041347"/>
            <a:ext cx="5375614" cy="4335702"/>
          </a:xfrm>
        </p:spPr>
        <p:txBody>
          <a:bodyPr>
            <a:normAutofit fontScale="92500" lnSpcReduction="20000"/>
          </a:bodyPr>
          <a:lstStyle/>
          <a:p>
            <a:r>
              <a:rPr lang="en-US" sz="2600" dirty="0"/>
              <a:t>Values Narrative</a:t>
            </a:r>
          </a:p>
          <a:p>
            <a:endParaRPr lang="en-US" sz="2400" dirty="0"/>
          </a:p>
          <a:p>
            <a:r>
              <a:rPr lang="en-US" sz="2200" dirty="0"/>
              <a:t>R-squared: 0.8553621589835805</a:t>
            </a:r>
          </a:p>
          <a:p>
            <a:endParaRPr lang="en-US" sz="2200" dirty="0"/>
          </a:p>
          <a:p>
            <a:r>
              <a:rPr lang="en-US" sz="2200" dirty="0"/>
              <a:t>Mean Absolute Error: </a:t>
            </a:r>
          </a:p>
          <a:p>
            <a:r>
              <a:rPr lang="en-US" sz="2200" dirty="0"/>
              <a:t>21126.00980308219</a:t>
            </a:r>
          </a:p>
          <a:p>
            <a:endParaRPr lang="en-US" sz="2200" dirty="0"/>
          </a:p>
          <a:p>
            <a:r>
              <a:rPr lang="en-US" sz="2200" dirty="0"/>
              <a:t>Mean Squared Error: </a:t>
            </a:r>
          </a:p>
          <a:p>
            <a:r>
              <a:rPr lang="en-US" sz="2200" dirty="0"/>
              <a:t>1013232776.9831389</a:t>
            </a:r>
          </a:p>
          <a:p>
            <a:endParaRPr lang="en-US" sz="2200" dirty="0"/>
          </a:p>
          <a:p>
            <a:r>
              <a:rPr lang="en-US" sz="2200" dirty="0"/>
              <a:t>Root Mean Squared Error:</a:t>
            </a:r>
          </a:p>
          <a:p>
            <a:r>
              <a:rPr lang="en-US" sz="2200" dirty="0"/>
              <a:t>31831.317550223066</a:t>
            </a:r>
          </a:p>
        </p:txBody>
      </p:sp>
      <p:pic>
        <p:nvPicPr>
          <p:cNvPr id="3" name="Picture 2">
            <a:extLst>
              <a:ext uri="{FF2B5EF4-FFF2-40B4-BE49-F238E27FC236}">
                <a16:creationId xmlns:a16="http://schemas.microsoft.com/office/drawing/2014/main" id="{FA484F02-A362-8F91-5CE9-F6A620C14B91}"/>
              </a:ext>
            </a:extLst>
          </p:cNvPr>
          <p:cNvPicPr>
            <a:picLocks noChangeAspect="1"/>
          </p:cNvPicPr>
          <p:nvPr/>
        </p:nvPicPr>
        <p:blipFill>
          <a:blip r:embed="rId2"/>
          <a:stretch>
            <a:fillRect/>
          </a:stretch>
        </p:blipFill>
        <p:spPr>
          <a:xfrm>
            <a:off x="6400800" y="2041347"/>
            <a:ext cx="5662047" cy="4490082"/>
          </a:xfrm>
          <a:prstGeom prst="rect">
            <a:avLst/>
          </a:prstGeom>
        </p:spPr>
      </p:pic>
    </p:spTree>
    <p:extLst>
      <p:ext uri="{BB962C8B-B14F-4D97-AF65-F5344CB8AC3E}">
        <p14:creationId xmlns:p14="http://schemas.microsoft.com/office/powerpoint/2010/main" val="12005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067D-9B81-CE84-56CD-9CBCBD47B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771D1-E184-3532-169D-101BCFFD7135}"/>
              </a:ext>
            </a:extLst>
          </p:cNvPr>
          <p:cNvSpPr>
            <a:spLocks noGrp="1"/>
          </p:cNvSpPr>
          <p:nvPr>
            <p:ph type="title"/>
          </p:nvPr>
        </p:nvSpPr>
        <p:spPr>
          <a:xfrm>
            <a:off x="508275" y="226300"/>
            <a:ext cx="11188589" cy="1404714"/>
          </a:xfrm>
        </p:spPr>
        <p:txBody>
          <a:bodyPr anchor="t">
            <a:normAutofit/>
          </a:bodyPr>
          <a:lstStyle/>
          <a:p>
            <a:r>
              <a:rPr lang="en-US" dirty="0"/>
              <a:t>CatBoost </a:t>
            </a:r>
          </a:p>
        </p:txBody>
      </p:sp>
      <p:sp>
        <p:nvSpPr>
          <p:cNvPr id="4" name="Text Placeholder 3">
            <a:extLst>
              <a:ext uri="{FF2B5EF4-FFF2-40B4-BE49-F238E27FC236}">
                <a16:creationId xmlns:a16="http://schemas.microsoft.com/office/drawing/2014/main" id="{EBBF207D-06AA-EAE9-D012-63329D9E7F6E}"/>
              </a:ext>
            </a:extLst>
          </p:cNvPr>
          <p:cNvSpPr>
            <a:spLocks noGrp="1"/>
          </p:cNvSpPr>
          <p:nvPr>
            <p:ph idx="1"/>
          </p:nvPr>
        </p:nvSpPr>
        <p:spPr>
          <a:xfrm>
            <a:off x="261257" y="2041347"/>
            <a:ext cx="5375614" cy="4335702"/>
          </a:xfrm>
        </p:spPr>
        <p:txBody>
          <a:bodyPr>
            <a:normAutofit fontScale="92500" lnSpcReduction="20000"/>
          </a:bodyPr>
          <a:lstStyle/>
          <a:p>
            <a:r>
              <a:rPr lang="en-US" sz="2600" dirty="0"/>
              <a:t>Values Narrative</a:t>
            </a:r>
          </a:p>
          <a:p>
            <a:endParaRPr lang="en-US" sz="2400" dirty="0"/>
          </a:p>
          <a:p>
            <a:r>
              <a:rPr lang="en-US" sz="2200" dirty="0"/>
              <a:t>R-squared: 0.8774344325281175</a:t>
            </a:r>
          </a:p>
          <a:p>
            <a:endParaRPr lang="en-US" sz="2200" dirty="0"/>
          </a:p>
          <a:p>
            <a:r>
              <a:rPr lang="en-US" sz="2200" dirty="0"/>
              <a:t>Mean Absolute Error: </a:t>
            </a:r>
          </a:p>
          <a:p>
            <a:r>
              <a:rPr lang="en-US" sz="2200" dirty="0"/>
              <a:t>19291.19610825505</a:t>
            </a:r>
          </a:p>
          <a:p>
            <a:endParaRPr lang="en-US" sz="2200" dirty="0"/>
          </a:p>
          <a:p>
            <a:r>
              <a:rPr lang="en-US" sz="2200" dirty="0"/>
              <a:t>Mean Squared Error: </a:t>
            </a:r>
          </a:p>
          <a:p>
            <a:r>
              <a:rPr lang="en-US" sz="2200" dirty="0"/>
              <a:t>858609679.3158845</a:t>
            </a:r>
          </a:p>
          <a:p>
            <a:endParaRPr lang="en-US" sz="2200" dirty="0"/>
          </a:p>
          <a:p>
            <a:r>
              <a:rPr lang="en-US" sz="2200" dirty="0"/>
              <a:t>Root Mean Squared Error:</a:t>
            </a:r>
          </a:p>
          <a:p>
            <a:r>
              <a:rPr lang="en-US" sz="2200" dirty="0"/>
              <a:t> 29302.04223797182</a:t>
            </a:r>
          </a:p>
          <a:p>
            <a:endParaRPr lang="en-US" dirty="0"/>
          </a:p>
        </p:txBody>
      </p:sp>
      <p:pic>
        <p:nvPicPr>
          <p:cNvPr id="2050" name="Picture 2">
            <a:extLst>
              <a:ext uri="{FF2B5EF4-FFF2-40B4-BE49-F238E27FC236}">
                <a16:creationId xmlns:a16="http://schemas.microsoft.com/office/drawing/2014/main" id="{6CB443FA-5342-83A4-3ECD-C076AAA3E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228" b="1"/>
          <a:stretch/>
        </p:blipFill>
        <p:spPr bwMode="auto">
          <a:xfrm>
            <a:off x="5636871" y="2041346"/>
            <a:ext cx="6416584" cy="4590353"/>
          </a:xfrm>
          <a:prstGeom prst="rect">
            <a:avLst/>
          </a:prstGeom>
          <a:solidFill>
            <a:srgbClr val="FFFFFF"/>
          </a:solidFill>
        </p:spPr>
      </p:pic>
    </p:spTree>
    <p:extLst>
      <p:ext uri="{BB962C8B-B14F-4D97-AF65-F5344CB8AC3E}">
        <p14:creationId xmlns:p14="http://schemas.microsoft.com/office/powerpoint/2010/main" val="177583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84A5-7B92-BCC0-CC74-F22CF71E7524}"/>
              </a:ext>
            </a:extLst>
          </p:cNvPr>
          <p:cNvSpPr>
            <a:spLocks noGrp="1"/>
          </p:cNvSpPr>
          <p:nvPr>
            <p:ph type="title"/>
          </p:nvPr>
        </p:nvSpPr>
        <p:spPr>
          <a:xfrm rot="16200000">
            <a:off x="-1947047" y="3075636"/>
            <a:ext cx="5915607" cy="678735"/>
          </a:xfrm>
        </p:spPr>
        <p:txBody>
          <a:bodyPr>
            <a:normAutofit/>
          </a:bodyPr>
          <a:lstStyle/>
          <a:p>
            <a:r>
              <a:rPr lang="en-US" sz="4000" b="1" dirty="0"/>
              <a:t>Regression Conclusion</a:t>
            </a:r>
          </a:p>
        </p:txBody>
      </p:sp>
      <p:sp>
        <p:nvSpPr>
          <p:cNvPr id="3" name="Picture Placeholder 2">
            <a:extLst>
              <a:ext uri="{FF2B5EF4-FFF2-40B4-BE49-F238E27FC236}">
                <a16:creationId xmlns:a16="http://schemas.microsoft.com/office/drawing/2014/main" id="{2C2C3010-1B81-5896-194A-AB96F11DC3A3}"/>
              </a:ext>
            </a:extLst>
          </p:cNvPr>
          <p:cNvSpPr>
            <a:spLocks noGrp="1"/>
          </p:cNvSpPr>
          <p:nvPr>
            <p:ph type="pic" idx="1"/>
          </p:nvPr>
        </p:nvSpPr>
        <p:spPr/>
        <p:txBody>
          <a:bodyPr/>
          <a:lstStyle/>
          <a:p>
            <a:endParaRPr lang="en-US" dirty="0"/>
          </a:p>
        </p:txBody>
      </p:sp>
      <p:sp>
        <p:nvSpPr>
          <p:cNvPr id="5" name="Text Placeholder 3">
            <a:extLst>
              <a:ext uri="{FF2B5EF4-FFF2-40B4-BE49-F238E27FC236}">
                <a16:creationId xmlns:a16="http://schemas.microsoft.com/office/drawing/2014/main" id="{AC53B6ED-810D-14A3-01CA-7EA8803D719D}"/>
              </a:ext>
            </a:extLst>
          </p:cNvPr>
          <p:cNvSpPr>
            <a:spLocks noGrp="1"/>
          </p:cNvSpPr>
          <p:nvPr>
            <p:ph type="body" sz="half" idx="2"/>
          </p:nvPr>
        </p:nvSpPr>
        <p:spPr>
          <a:xfrm>
            <a:off x="7918450" y="288925"/>
            <a:ext cx="4114800" cy="6288088"/>
          </a:xfrm>
        </p:spPr>
        <p:txBody>
          <a:bodyPr>
            <a:normAutofit/>
          </a:bodyPr>
          <a:lstStyle/>
          <a:p>
            <a:endParaRPr lang="en-US" sz="2400" dirty="0"/>
          </a:p>
          <a:p>
            <a:r>
              <a:rPr lang="en-US" sz="2400" dirty="0" err="1"/>
              <a:t>CatBoost</a:t>
            </a:r>
            <a:r>
              <a:rPr lang="en-US" sz="2400" dirty="0"/>
              <a:t> in our data file provided the most accurate model. </a:t>
            </a:r>
          </a:p>
          <a:p>
            <a:endParaRPr lang="en-US" sz="2400" dirty="0"/>
          </a:p>
          <a:p>
            <a:r>
              <a:rPr lang="en-US" sz="2400" dirty="0"/>
              <a:t>Lasso as you can see did not meet or fulfill the project requirements. </a:t>
            </a:r>
          </a:p>
          <a:p>
            <a:endParaRPr lang="en-US" sz="2400" dirty="0"/>
          </a:p>
          <a:p>
            <a:r>
              <a:rPr lang="en-US" sz="2400" dirty="0"/>
              <a:t>We wanted to view several models to determine the best fit.</a:t>
            </a:r>
          </a:p>
        </p:txBody>
      </p:sp>
      <p:sp>
        <p:nvSpPr>
          <p:cNvPr id="6" name="Rectangle 5">
            <a:extLst>
              <a:ext uri="{FF2B5EF4-FFF2-40B4-BE49-F238E27FC236}">
                <a16:creationId xmlns:a16="http://schemas.microsoft.com/office/drawing/2014/main" id="{F335EA2B-98E0-6930-5E88-5E7FD88FD1B3}"/>
              </a:ext>
            </a:extLst>
          </p:cNvPr>
          <p:cNvSpPr/>
          <p:nvPr/>
        </p:nvSpPr>
        <p:spPr>
          <a:xfrm>
            <a:off x="2491273" y="288924"/>
            <a:ext cx="5066523" cy="99669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Lasso R-Squared- 0.7830943994223807 </a:t>
            </a:r>
          </a:p>
        </p:txBody>
      </p:sp>
      <p:sp>
        <p:nvSpPr>
          <p:cNvPr id="7" name="Rectangle 6">
            <a:extLst>
              <a:ext uri="{FF2B5EF4-FFF2-40B4-BE49-F238E27FC236}">
                <a16:creationId xmlns:a16="http://schemas.microsoft.com/office/drawing/2014/main" id="{2B3743CD-0CC8-0B06-6133-15D0A56844C3}"/>
              </a:ext>
            </a:extLst>
          </p:cNvPr>
          <p:cNvSpPr/>
          <p:nvPr/>
        </p:nvSpPr>
        <p:spPr>
          <a:xfrm>
            <a:off x="2503716" y="1996751"/>
            <a:ext cx="5065776" cy="998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Random R-Squared- 0.8536607463238572</a:t>
            </a:r>
          </a:p>
        </p:txBody>
      </p:sp>
      <p:sp>
        <p:nvSpPr>
          <p:cNvPr id="8" name="Rectangle 7">
            <a:extLst>
              <a:ext uri="{FF2B5EF4-FFF2-40B4-BE49-F238E27FC236}">
                <a16:creationId xmlns:a16="http://schemas.microsoft.com/office/drawing/2014/main" id="{18E219B9-02E7-0D01-4675-F421A10E807E}"/>
              </a:ext>
            </a:extLst>
          </p:cNvPr>
          <p:cNvSpPr/>
          <p:nvPr/>
        </p:nvSpPr>
        <p:spPr>
          <a:xfrm>
            <a:off x="2503716" y="3704744"/>
            <a:ext cx="5065776" cy="99837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XGBoost R-Squared- 0.8553621589835805</a:t>
            </a:r>
            <a:endParaRPr lang="en-US" dirty="0"/>
          </a:p>
        </p:txBody>
      </p:sp>
      <p:sp>
        <p:nvSpPr>
          <p:cNvPr id="11" name="Rectangle 10">
            <a:extLst>
              <a:ext uri="{FF2B5EF4-FFF2-40B4-BE49-F238E27FC236}">
                <a16:creationId xmlns:a16="http://schemas.microsoft.com/office/drawing/2014/main" id="{F18DB7A8-FEBF-1C3A-38B4-A0263D79BF9B}"/>
              </a:ext>
            </a:extLst>
          </p:cNvPr>
          <p:cNvSpPr/>
          <p:nvPr/>
        </p:nvSpPr>
        <p:spPr>
          <a:xfrm>
            <a:off x="2492020" y="5355770"/>
            <a:ext cx="5065776" cy="99837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CatBoost R-Squared- 0.8774344325281175</a:t>
            </a:r>
            <a:endParaRPr lang="en-US" dirty="0"/>
          </a:p>
        </p:txBody>
      </p:sp>
    </p:spTree>
    <p:extLst>
      <p:ext uri="{BB962C8B-B14F-4D97-AF65-F5344CB8AC3E}">
        <p14:creationId xmlns:p14="http://schemas.microsoft.com/office/powerpoint/2010/main" val="323082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a:xfrm>
            <a:off x="508275" y="226300"/>
            <a:ext cx="11188589" cy="945275"/>
          </a:xfrm>
        </p:spPr>
        <p:txBody>
          <a:bodyPr>
            <a:normAutofit/>
          </a:bodyPr>
          <a:lstStyle/>
          <a:p>
            <a:r>
              <a:rPr lang="en-US" dirty="0"/>
              <a:t>Feature Importances</a:t>
            </a:r>
            <a:br>
              <a:rPr lang="en-US" dirty="0"/>
            </a:br>
            <a:r>
              <a:rPr lang="en-US" sz="2700" dirty="0"/>
              <a:t>On </a:t>
            </a:r>
            <a:r>
              <a:rPr lang="en-US" sz="2700" dirty="0" err="1"/>
              <a:t>CatBoost</a:t>
            </a:r>
            <a:endParaRPr lang="en-US" sz="2700" dirty="0"/>
          </a:p>
        </p:txBody>
      </p:sp>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a:normAutofit lnSpcReduction="10000"/>
          </a:bodyPr>
          <a:lstStyle/>
          <a:p>
            <a:r>
              <a:rPr lang="en-US" dirty="0">
                <a:latin typeface="Century Gothic" panose="020B0502020202020204" pitchFamily="34" charset="0"/>
              </a:rPr>
              <a:t>Overall Quality, incorporating the latest technology of a home, is by far the most important feature for homebuyers</a:t>
            </a:r>
            <a:r>
              <a:rPr lang="en-US" dirty="0">
                <a:solidFill>
                  <a:schemeClr val="bg1"/>
                </a:solidFill>
                <a:latin typeface="Century Gothic" panose="020B0502020202020204" pitchFamily="34" charset="0"/>
              </a:rPr>
              <a:t>. </a:t>
            </a:r>
          </a:p>
          <a:p>
            <a:endParaRPr lang="en-US" dirty="0">
              <a:latin typeface="Century Gothic" panose="020B0502020202020204" pitchFamily="34" charset="0"/>
            </a:endParaRPr>
          </a:p>
          <a:p>
            <a:r>
              <a:rPr lang="en-US" dirty="0">
                <a:latin typeface="Century Gothic" panose="020B0502020202020204" pitchFamily="34" charset="0"/>
              </a:rPr>
              <a:t>Garage Space has also played an integral role for many</a:t>
            </a:r>
            <a:r>
              <a:rPr lang="en-US" dirty="0">
                <a:solidFill>
                  <a:schemeClr val="bg1"/>
                </a:solidFill>
                <a:latin typeface="Century Gothic" panose="020B0502020202020204" pitchFamily="34" charset="0"/>
              </a:rPr>
              <a:t>.</a:t>
            </a:r>
            <a:endParaRPr lang="en-US" dirty="0">
              <a:latin typeface="Century Gothic" panose="020B0502020202020204" pitchFamily="34" charset="0"/>
            </a:endParaRP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One must not forget about Lot Area </a:t>
            </a:r>
            <a:r>
              <a:rPr lang="en-US" dirty="0">
                <a:latin typeface="Century Gothic" panose="020B0502020202020204" pitchFamily="34" charset="0"/>
              </a:rPr>
              <a:t>and Total Rooms.</a:t>
            </a:r>
            <a:r>
              <a:rPr lang="en-US" dirty="0">
                <a:solidFill>
                  <a:schemeClr val="bg1"/>
                </a:solidFill>
                <a:latin typeface="Century Gothic" panose="020B0502020202020204" pitchFamily="34" charset="0"/>
              </a:rPr>
              <a:t> </a:t>
            </a:r>
          </a:p>
          <a:p>
            <a:endParaRPr lang="en-US" dirty="0">
              <a:latin typeface="Century Gothic" panose="020B0502020202020204" pitchFamily="34" charset="0"/>
            </a:endParaRPr>
          </a:p>
          <a:p>
            <a:r>
              <a:rPr lang="en-US" dirty="0">
                <a:solidFill>
                  <a:schemeClr val="bg1"/>
                </a:solidFill>
                <a:latin typeface="Century Gothic" panose="020B0502020202020204" pitchFamily="34" charset="0"/>
              </a:rPr>
              <a:t>Expansive Full Baths most certainly has its place on the list. </a:t>
            </a:r>
          </a:p>
        </p:txBody>
      </p:sp>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4">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3824" y="-1449970"/>
                <a:ext cx="4073917" cy="1233208"/>
              </a:xfrm>
              <a:prstGeom prst="rect">
                <a:avLst/>
              </a:prstGeom>
            </p:spPr>
          </p:pic>
        </mc:Fallback>
      </mc:AlternateContent>
      <p:pic>
        <p:nvPicPr>
          <p:cNvPr id="4098" name="Picture 2">
            <a:extLst>
              <a:ext uri="{FF2B5EF4-FFF2-40B4-BE49-F238E27FC236}">
                <a16:creationId xmlns:a16="http://schemas.microsoft.com/office/drawing/2014/main" id="{6E4FDD4A-8C98-9199-A2E3-9374A36E7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 y="1828800"/>
            <a:ext cx="8366760" cy="436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dirty="0"/>
              <a:t>Cross Validation</a:t>
            </a:r>
          </a:p>
        </p:txBody>
      </p:sp>
      <mc:AlternateContent xmlns:mc="http://schemas.openxmlformats.org/markup-compatibility/2006">
        <mc:Choice xmlns:am3d="http://schemas.microsoft.com/office/drawing/2017/model3d" Requires="am3d">
          <p:graphicFrame>
            <p:nvGraphicFramePr>
              <p:cNvPr id="6" name="3D Model 2nd Floor Top Side" descr="Top Side view of the 2nd Floor 3D Floorplan">
                <a:extLst>
                  <a:ext uri="{FF2B5EF4-FFF2-40B4-BE49-F238E27FC236}">
                    <a16:creationId xmlns:a16="http://schemas.microsoft.com/office/drawing/2014/main" id="{A2149ABF-6CB4-4BA2-915C-EA4A3939114F}"/>
                  </a:ext>
                </a:extLst>
              </p:cNvPr>
              <p:cNvGraphicFramePr>
                <a:graphicFrameLocks noChangeAspect="1"/>
              </p:cNvGraphicFramePr>
              <p:nvPr>
                <p:extLst>
                  <p:ext uri="{D42A27DB-BD31-4B8C-83A1-F6EECF244321}">
                    <p14:modId xmlns:p14="http://schemas.microsoft.com/office/powerpoint/2010/main" val="826143386"/>
                  </p:ext>
                </p:extLst>
              </p:nvPr>
            </p:nvGraphicFramePr>
            <p:xfrm rot="16200000">
              <a:off x="1663521" y="55759"/>
              <a:ext cx="5576481" cy="8028000"/>
            </p:xfrm>
            <a:graphic>
              <a:graphicData uri="http://schemas.microsoft.com/office/drawing/2017/model3d">
                <am3d:model3d r:embed="rId2">
                  <am3d:spPr>
                    <a:xfrm rot="16200000">
                      <a:off x="0" y="0"/>
                      <a:ext cx="5576481" cy="8028000"/>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3"/>
                  </am3d:raster>
                  <am3d:objViewport viewportSz="10109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Side" descr="Top Side view of the 2nd Floor 3D Floorplan">
                <a:extLst>
                  <a:ext uri="{FF2B5EF4-FFF2-40B4-BE49-F238E27FC236}">
                    <a16:creationId xmlns:a16="http://schemas.microsoft.com/office/drawing/2014/main" id="{A2149ABF-6CB4-4BA2-915C-EA4A3939114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663521" y="55759"/>
                <a:ext cx="5576481" cy="8028000"/>
              </a:xfrm>
              <a:prstGeom prst="rect">
                <a:avLst/>
              </a:prstGeom>
            </p:spPr>
          </p:pic>
        </mc:Fallback>
      </mc:AlternateContent>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a:xfrm>
            <a:off x="8750643" y="1373520"/>
            <a:ext cx="2946222" cy="4886604"/>
          </a:xfrm>
        </p:spPr>
        <p:txBody>
          <a:bodyPr>
            <a:normAutofit fontScale="85000" lnSpcReduction="10000"/>
          </a:bodyPr>
          <a:lstStyle/>
          <a:p>
            <a:r>
              <a:rPr lang="en-US" dirty="0">
                <a:solidFill>
                  <a:schemeClr val="bg1"/>
                </a:solidFill>
                <a:latin typeface="Century Gothic" panose="020B0502020202020204" pitchFamily="34" charset="0"/>
              </a:rPr>
              <a:t>Boasting three great sized bedrooms, the first with double doors leading to a balcony, and the others offering large windows to benefit from wonderful natural light. </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master ensuite bathroom provides bathtub and separate shower unit and is furnished to the highest of your personalized specifications. </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 spacious 2.5 car garage epoxy floors are heated for the cold months. </a:t>
            </a:r>
          </a:p>
          <a:p>
            <a:endParaRPr lang="en-US" dirty="0">
              <a:latin typeface="Century Gothic" panose="020B0502020202020204" pitchFamily="34" charset="0"/>
            </a:endParaRPr>
          </a:p>
          <a:p>
            <a:r>
              <a:rPr lang="en-US" dirty="0">
                <a:solidFill>
                  <a:schemeClr val="bg1"/>
                </a:solidFill>
                <a:latin typeface="Century Gothic" panose="020B0502020202020204" pitchFamily="34" charset="0"/>
              </a:rPr>
              <a:t>This home sits on ¼ of an acre of tree lined picturesque beauty</a:t>
            </a:r>
          </a:p>
        </p:txBody>
      </p:sp>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4">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5888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B9F2-DCE8-EF66-E121-E7E02E1F66AD}"/>
              </a:ext>
            </a:extLst>
          </p:cNvPr>
          <p:cNvSpPr>
            <a:spLocks noGrp="1"/>
          </p:cNvSpPr>
          <p:nvPr>
            <p:ph type="title"/>
          </p:nvPr>
        </p:nvSpPr>
        <p:spPr/>
        <p:txBody>
          <a:bodyPr/>
          <a:lstStyle/>
          <a:p>
            <a:pPr algn="ctr"/>
            <a:r>
              <a:rPr lang="en-US" dirty="0"/>
              <a:t>House Hunters</a:t>
            </a:r>
          </a:p>
        </p:txBody>
      </p:sp>
      <p:sp>
        <p:nvSpPr>
          <p:cNvPr id="3" name="Content Placeholder 2">
            <a:extLst>
              <a:ext uri="{FF2B5EF4-FFF2-40B4-BE49-F238E27FC236}">
                <a16:creationId xmlns:a16="http://schemas.microsoft.com/office/drawing/2014/main" id="{7C69B8ED-29AA-76B6-DC84-55A6B236B960}"/>
              </a:ext>
            </a:extLst>
          </p:cNvPr>
          <p:cNvSpPr>
            <a:spLocks noGrp="1"/>
          </p:cNvSpPr>
          <p:nvPr>
            <p:ph idx="1"/>
          </p:nvPr>
        </p:nvSpPr>
        <p:spPr/>
        <p:txBody>
          <a:bodyPr/>
          <a:lstStyle/>
          <a:p>
            <a:endParaRPr lang="en-US" dirty="0"/>
          </a:p>
          <a:p>
            <a:endParaRPr lang="en-US" dirty="0"/>
          </a:p>
          <a:p>
            <a:r>
              <a:rPr lang="en-US" dirty="0"/>
              <a:t>Thomas Clemons: Chairman and CEO</a:t>
            </a:r>
          </a:p>
          <a:p>
            <a:r>
              <a:rPr lang="en-US" dirty="0"/>
              <a:t>Gi ’Anna Cheairs: CFO and Comptroller</a:t>
            </a:r>
          </a:p>
          <a:p>
            <a:r>
              <a:rPr lang="en-US" dirty="0"/>
              <a:t>Vineet Duggi: CTO</a:t>
            </a:r>
          </a:p>
          <a:p>
            <a:r>
              <a:rPr lang="en-US" dirty="0"/>
              <a:t>Timothy Carter: COO</a:t>
            </a:r>
          </a:p>
          <a:p>
            <a:endParaRPr lang="en-US" dirty="0"/>
          </a:p>
        </p:txBody>
      </p:sp>
    </p:spTree>
    <p:extLst>
      <p:ext uri="{BB962C8B-B14F-4D97-AF65-F5344CB8AC3E}">
        <p14:creationId xmlns:p14="http://schemas.microsoft.com/office/powerpoint/2010/main" val="265627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normAutofit/>
          </a:bodyPr>
          <a:lstStyle/>
          <a:p>
            <a:r>
              <a:rPr lang="en-US" sz="2000" b="1" dirty="0"/>
              <a:t>House Hunters Presents: </a:t>
            </a:r>
            <a:br>
              <a:rPr lang="en-US" sz="2000" b="1" dirty="0"/>
            </a:br>
            <a:r>
              <a:rPr lang="en-US" sz="2000" b="1" dirty="0"/>
              <a:t>The Ultimate in Modern Home Search</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p:txBody>
          <a:bodyPr>
            <a:normAutofit fontScale="92500"/>
          </a:bodyPr>
          <a:lstStyle/>
          <a:p>
            <a:r>
              <a:rPr lang="en-US" altLang="en-US" sz="2000" b="1" dirty="0"/>
              <a:t>Introducing the Fit Analysis for living:</a:t>
            </a:r>
          </a:p>
          <a:p>
            <a:pPr lvl="0"/>
            <a:r>
              <a:rPr lang="en-US" altLang="en-US" sz="2400" b="1" dirty="0"/>
              <a:t>House Hunters Evaluation</a:t>
            </a:r>
          </a:p>
        </p:txBody>
      </p:sp>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a:xfrm>
            <a:off x="1005319" y="1098923"/>
            <a:ext cx="4474746" cy="1075110"/>
          </a:xfrm>
        </p:spPr>
        <p:txBody>
          <a:bodyPr/>
          <a:lstStyle/>
          <a:p>
            <a:r>
              <a:rPr lang="en-US" altLang="en-US" dirty="0"/>
              <a:t>In a world where downtime is more wishful thinking than reality, it’s essential that your home offers true tranquility, space, and comfort.</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a:xfrm>
            <a:off x="1005319" y="4437318"/>
            <a:ext cx="4474746" cy="1716214"/>
          </a:xfrm>
        </p:spPr>
        <p:txBody>
          <a:bodyPr>
            <a:normAutofit fontScale="92500" lnSpcReduction="10000"/>
          </a:bodyPr>
          <a:lstStyle/>
          <a:p>
            <a:r>
              <a:rPr lang="en-US" altLang="en-US" dirty="0"/>
              <a:t>Designed to make the most efficient choice with your time while searching for your dream or forever home. Whether its  natural light, soaring ceilings, 8ft doors, and space enough for the largest of  families, this really is an analysis organization where your home search and buying is made simple.</a:t>
            </a:r>
          </a:p>
        </p:txBody>
      </p:sp>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2">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3"/>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4">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5"/>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6">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7"/>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8">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9"/>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287B-22D5-4465-D5A6-5F65D3987DCB}"/>
              </a:ext>
            </a:extLst>
          </p:cNvPr>
          <p:cNvSpPr>
            <a:spLocks noGrp="1"/>
          </p:cNvSpPr>
          <p:nvPr>
            <p:ph type="title"/>
          </p:nvPr>
        </p:nvSpPr>
        <p:spPr>
          <a:xfrm>
            <a:off x="508275" y="226299"/>
            <a:ext cx="11188589" cy="1602501"/>
          </a:xfrm>
        </p:spPr>
        <p:txBody>
          <a:bodyPr>
            <a:normAutofit fontScale="90000"/>
          </a:bodyPr>
          <a:lstStyle/>
          <a:p>
            <a:pPr algn="ctr"/>
            <a:r>
              <a:rPr lang="en-US" b="1" dirty="0"/>
              <a:t>Outline</a:t>
            </a:r>
            <a:br>
              <a:rPr lang="en-US" dirty="0"/>
            </a:br>
            <a:r>
              <a:rPr lang="en-US" sz="1800" b="1" i="0" u="none" strike="noStrike" dirty="0">
                <a:effectLst/>
              </a:rPr>
              <a:t>Project Objective/Proposal:</a:t>
            </a:r>
            <a:r>
              <a:rPr lang="en-US" sz="1800" b="0" i="0" u="none" strike="noStrike" dirty="0">
                <a:effectLst/>
              </a:rPr>
              <a:t> The aim of our project is to identify which attributes of this dataset have the biggest effect on the sale price of homes in various neighborhoods of Ames, IA. We’ll examine relationships between various data points and the sale price. We will use this modeling  to predict the sale price of homes that we have in our Real Estate portfolio.</a:t>
            </a:r>
            <a:endParaRPr lang="en-US" dirty="0"/>
          </a:p>
        </p:txBody>
      </p:sp>
      <p:sp>
        <p:nvSpPr>
          <p:cNvPr id="3" name="Content Placeholder 2">
            <a:extLst>
              <a:ext uri="{FF2B5EF4-FFF2-40B4-BE49-F238E27FC236}">
                <a16:creationId xmlns:a16="http://schemas.microsoft.com/office/drawing/2014/main" id="{AB726544-5B23-BD93-A6DF-DC7825E495C2}"/>
              </a:ext>
            </a:extLst>
          </p:cNvPr>
          <p:cNvSpPr>
            <a:spLocks noGrp="1"/>
          </p:cNvSpPr>
          <p:nvPr>
            <p:ph idx="1"/>
          </p:nvPr>
        </p:nvSpPr>
        <p:spPr>
          <a:xfrm>
            <a:off x="508275" y="2041346"/>
            <a:ext cx="11188589" cy="4488546"/>
          </a:xfrm>
        </p:spPr>
        <p:txBody>
          <a:bodyPr>
            <a:normAutofit fontScale="47500" lnSpcReduction="20000"/>
          </a:bodyPr>
          <a:lstStyle/>
          <a:p>
            <a:pPr algn="l">
              <a:buFont typeface="+mj-lt"/>
              <a:buAutoNum type="arabicPeriod"/>
            </a:pPr>
            <a:r>
              <a:rPr lang="en-US" b="1" i="0" dirty="0">
                <a:solidFill>
                  <a:srgbClr val="0D0D0D"/>
                </a:solidFill>
                <a:effectLst/>
                <a:latin typeface="Söhne"/>
              </a:rPr>
              <a:t>Data File</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Read in CSV</a:t>
            </a:r>
          </a:p>
          <a:p>
            <a:pPr marL="742950" lvl="1" indent="-285750" algn="l">
              <a:buFont typeface="+mj-lt"/>
              <a:buAutoNum type="arabicPeriod"/>
            </a:pPr>
            <a:r>
              <a:rPr lang="en-US" b="0" i="0" dirty="0">
                <a:solidFill>
                  <a:srgbClr val="0D0D0D"/>
                </a:solidFill>
                <a:effectLst/>
                <a:latin typeface="Söhne"/>
              </a:rPr>
              <a:t>Reviewed Length</a:t>
            </a:r>
          </a:p>
          <a:p>
            <a:pPr marL="742950" lvl="1" indent="-285750" algn="l">
              <a:buFont typeface="+mj-lt"/>
              <a:buAutoNum type="arabicPeriod"/>
            </a:pPr>
            <a:r>
              <a:rPr lang="en-US" b="0" i="0" dirty="0">
                <a:solidFill>
                  <a:srgbClr val="0D0D0D"/>
                </a:solidFill>
                <a:effectLst/>
                <a:latin typeface="Söhne"/>
              </a:rPr>
              <a:t>Reviewed Type</a:t>
            </a:r>
          </a:p>
          <a:p>
            <a:pPr algn="l">
              <a:buFont typeface="+mj-lt"/>
              <a:buAutoNum type="arabicPeriod"/>
            </a:pPr>
            <a:r>
              <a:rPr lang="en-US" b="1" i="0" dirty="0">
                <a:solidFill>
                  <a:srgbClr val="0D0D0D"/>
                </a:solidFill>
                <a:effectLst/>
                <a:latin typeface="Söhne"/>
              </a:rPr>
              <a:t>Data Preprocessing</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Remove/Rename missing Values</a:t>
            </a:r>
          </a:p>
          <a:p>
            <a:pPr marL="742950" lvl="1" indent="-285750" algn="l">
              <a:buFont typeface="+mj-lt"/>
              <a:buAutoNum type="arabicPeriod"/>
            </a:pPr>
            <a:r>
              <a:rPr lang="en-US" b="0" i="0" dirty="0">
                <a:solidFill>
                  <a:srgbClr val="0D0D0D"/>
                </a:solidFill>
                <a:effectLst/>
                <a:latin typeface="Söhne"/>
              </a:rPr>
              <a:t>Categorical Variables - Label Encoded</a:t>
            </a:r>
          </a:p>
          <a:p>
            <a:pPr marL="742950" lvl="1" indent="-285750" algn="l">
              <a:buFont typeface="+mj-lt"/>
              <a:buAutoNum type="arabicPeriod"/>
            </a:pPr>
            <a:r>
              <a:rPr lang="en-US" b="0" i="0" dirty="0">
                <a:solidFill>
                  <a:srgbClr val="0D0D0D"/>
                </a:solidFill>
                <a:effectLst/>
                <a:latin typeface="Söhne"/>
              </a:rPr>
              <a:t>Scaled</a:t>
            </a:r>
          </a:p>
          <a:p>
            <a:pPr marL="742950" lvl="1" indent="-285750" algn="l">
              <a:buFont typeface="+mj-lt"/>
              <a:buAutoNum type="arabicPeriod"/>
            </a:pPr>
            <a:r>
              <a:rPr lang="en-US" b="0" i="0" dirty="0">
                <a:solidFill>
                  <a:srgbClr val="0D0D0D"/>
                </a:solidFill>
                <a:effectLst/>
                <a:latin typeface="Söhne"/>
              </a:rPr>
              <a:t>Split</a:t>
            </a:r>
          </a:p>
          <a:p>
            <a:pPr algn="l">
              <a:buFont typeface="+mj-lt"/>
              <a:buAutoNum type="arabicPeriod"/>
            </a:pPr>
            <a:r>
              <a:rPr lang="en-US" b="1" i="0" dirty="0">
                <a:solidFill>
                  <a:srgbClr val="0D0D0D"/>
                </a:solidFill>
                <a:effectLst/>
                <a:latin typeface="Söhne"/>
              </a:rPr>
              <a:t>Statistical Method</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Variance Inflation Factor (VIF)</a:t>
            </a:r>
          </a:p>
          <a:p>
            <a:pPr marL="742950" lvl="1" indent="-285750" algn="l">
              <a:buFont typeface="+mj-lt"/>
              <a:buAutoNum type="arabicPeriod"/>
            </a:pPr>
            <a:r>
              <a:rPr lang="en-US" b="0" i="0" dirty="0">
                <a:solidFill>
                  <a:srgbClr val="0D0D0D"/>
                </a:solidFill>
                <a:effectLst/>
                <a:latin typeface="Söhne"/>
              </a:rPr>
              <a:t>Probability Value (p-value)</a:t>
            </a:r>
          </a:p>
          <a:p>
            <a:pPr algn="l">
              <a:buFont typeface="+mj-lt"/>
              <a:buAutoNum type="arabicPeriod"/>
            </a:pPr>
            <a:r>
              <a:rPr lang="en-US" b="1" i="0" dirty="0">
                <a:solidFill>
                  <a:srgbClr val="0D0D0D"/>
                </a:solidFill>
                <a:effectLst/>
                <a:latin typeface="Söhne"/>
              </a:rPr>
              <a:t>Regression Analysis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Linear, Lasso, Random, Gradient Boost, and CatBoost</a:t>
            </a:r>
          </a:p>
          <a:p>
            <a:pPr marL="742950" lvl="1" indent="-285750" algn="l">
              <a:buFont typeface="+mj-lt"/>
              <a:buAutoNum type="arabicPeriod"/>
            </a:pPr>
            <a:r>
              <a:rPr lang="en-US" b="0" i="0" dirty="0">
                <a:solidFill>
                  <a:srgbClr val="0D0D0D"/>
                </a:solidFill>
                <a:effectLst/>
                <a:latin typeface="Söhne"/>
              </a:rPr>
              <a:t>Fit Regression Model to Data</a:t>
            </a:r>
          </a:p>
          <a:p>
            <a:pPr marL="742950" lvl="1" indent="-285750" algn="l">
              <a:buFont typeface="+mj-lt"/>
              <a:buAutoNum type="arabicPeriod"/>
            </a:pPr>
            <a:r>
              <a:rPr lang="en-US" b="0" i="0" dirty="0">
                <a:solidFill>
                  <a:srgbClr val="0D0D0D"/>
                </a:solidFill>
                <a:effectLst/>
                <a:latin typeface="Söhne"/>
              </a:rPr>
              <a:t>Coefficient (R-Squared), Evaluate Mean Absolute Error (MAE) and Mean Squared Error (MSE)</a:t>
            </a:r>
          </a:p>
          <a:p>
            <a:pPr marL="742950" lvl="1" indent="-285750" algn="l">
              <a:buFont typeface="+mj-lt"/>
              <a:buAutoNum type="arabicPeriod"/>
            </a:pPr>
            <a:r>
              <a:rPr lang="en-US" b="0" i="0" dirty="0">
                <a:solidFill>
                  <a:srgbClr val="0D0D0D"/>
                </a:solidFill>
                <a:effectLst/>
                <a:latin typeface="Söhne"/>
              </a:rPr>
              <a:t>Gradient Boost</a:t>
            </a:r>
          </a:p>
          <a:p>
            <a:pPr marL="742950" lvl="1" indent="-285750" algn="l">
              <a:buFont typeface="+mj-lt"/>
              <a:buAutoNum type="arabicPeriod"/>
            </a:pPr>
            <a:r>
              <a:rPr lang="en-US" b="0" i="0" dirty="0">
                <a:solidFill>
                  <a:srgbClr val="0D0D0D"/>
                </a:solidFill>
                <a:effectLst/>
                <a:latin typeface="Söhne"/>
              </a:rPr>
              <a:t>Cat Boost</a:t>
            </a:r>
          </a:p>
          <a:p>
            <a:pPr algn="l">
              <a:buFont typeface="+mj-lt"/>
              <a:buAutoNum type="arabicPeriod"/>
            </a:pPr>
            <a:r>
              <a:rPr lang="en-US" b="1" i="0" dirty="0">
                <a:solidFill>
                  <a:srgbClr val="0D0D0D"/>
                </a:solidFill>
                <a:effectLst/>
                <a:latin typeface="Söhne"/>
              </a:rPr>
              <a:t>Best Model and Validation</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CatBoost</a:t>
            </a:r>
          </a:p>
          <a:p>
            <a:pPr marL="742950" lvl="1" indent="-285750" algn="l">
              <a:buFont typeface="+mj-lt"/>
              <a:buAutoNum type="arabicPeriod"/>
            </a:pPr>
            <a:r>
              <a:rPr lang="en-US" b="0" i="0" dirty="0">
                <a:solidFill>
                  <a:srgbClr val="0D0D0D"/>
                </a:solidFill>
                <a:effectLst/>
                <a:latin typeface="Söhne"/>
              </a:rPr>
              <a:t>Cross Validation</a:t>
            </a:r>
          </a:p>
          <a:p>
            <a:endParaRPr lang="en-US" dirty="0"/>
          </a:p>
        </p:txBody>
      </p:sp>
    </p:spTree>
    <p:extLst>
      <p:ext uri="{BB962C8B-B14F-4D97-AF65-F5344CB8AC3E}">
        <p14:creationId xmlns:p14="http://schemas.microsoft.com/office/powerpoint/2010/main" val="443216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rot="16200000">
            <a:off x="-1840452" y="2613415"/>
            <a:ext cx="5688080" cy="678735"/>
          </a:xfrm>
        </p:spPr>
        <p:txBody>
          <a:bodyPr>
            <a:normAutofit/>
          </a:bodyPr>
          <a:lstStyle/>
          <a:p>
            <a:pPr algn="r"/>
            <a:r>
              <a:rPr lang="en-US" sz="3000" b="1" dirty="0"/>
              <a:t>Data Exploration &amp; Clean-up</a:t>
            </a:r>
          </a:p>
        </p:txBody>
      </p:sp>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28ECCF86-AAD8-4883-9DE6-03184B26F54F}"/>
                  </a:ext>
                </a:extLst>
              </p:cNvPr>
              <p:cNvGraphicFramePr>
                <a:graphicFrameLocks noChangeAspect="1"/>
              </p:cNvGraphicFramePr>
              <p:nvPr>
                <p:extLst>
                  <p:ext uri="{D42A27DB-BD31-4B8C-83A1-F6EECF244321}">
                    <p14:modId xmlns:p14="http://schemas.microsoft.com/office/powerpoint/2010/main" val="1384232248"/>
                  </p:ext>
                </p:extLst>
              </p:nvPr>
            </p:nvGraphicFramePr>
            <p:xfrm>
              <a:off x="286192" y="5796824"/>
              <a:ext cx="1633728" cy="952433"/>
            </p:xfrm>
            <a:graphic>
              <a:graphicData uri="http://schemas.microsoft.com/office/drawing/2017/model3d">
                <am3d:model3d r:embed="rId2">
                  <am3d:spPr>
                    <a:xfrm>
                      <a:off x="0" y="0"/>
                      <a:ext cx="1633728" cy="952433"/>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y="5400000"/>
                    <am3d:postTrans dx="0" dy="0" dz="0"/>
                  </am3d:trans>
                  <am3d:raster rName="Office3DRenderer" rVer="16.0.8326">
                    <am3d:blip r:embed="rId3"/>
                  </am3d:raster>
                  <am3d:objViewport viewportSz="1922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28ECCF86-AAD8-4883-9DE6-03184B26F54F}"/>
                  </a:ext>
                </a:extLst>
              </p:cNvPr>
              <p:cNvPicPr>
                <a:picLocks noGrp="1" noRot="1" noChangeAspect="1" noMove="1" noResize="1" noEditPoints="1" noAdjustHandles="1" noChangeArrowheads="1" noChangeShapeType="1" noCrop="1"/>
              </p:cNvPicPr>
              <p:nvPr/>
            </p:nvPicPr>
            <p:blipFill>
              <a:blip r:embed="rId3"/>
              <a:stretch>
                <a:fillRect/>
              </a:stretch>
            </p:blipFill>
            <p:spPr>
              <a:xfrm>
                <a:off x="286192" y="5796824"/>
                <a:ext cx="1633728" cy="9524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GraphicFramePr>
                <a:graphicFrameLocks noChangeAspect="1"/>
              </p:cNvGraphicFramePr>
              <p:nvPr>
                <p:extLst>
                  <p:ext uri="{D42A27DB-BD31-4B8C-83A1-F6EECF244321}">
                    <p14:modId xmlns:p14="http://schemas.microsoft.com/office/powerpoint/2010/main" val="1215994994"/>
                  </p:ext>
                </p:extLst>
              </p:nvPr>
            </p:nvGraphicFramePr>
            <p:xfrm>
              <a:off x="2464462" y="5408322"/>
              <a:ext cx="5214502" cy="886895"/>
            </p:xfrm>
            <a:graphic>
              <a:graphicData uri="http://schemas.microsoft.com/office/drawing/2017/model3d">
                <am3d:model3d r:embed="rId4">
                  <am3d:spPr>
                    <a:xfrm>
                      <a:off x="0" y="0"/>
                      <a:ext cx="5214502" cy="88689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y="5400000"/>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PicPr>
                <a:picLocks noGrp="1" noRot="1" noChangeAspect="1" noMove="1" noResize="1" noEditPoints="1" noAdjustHandles="1" noChangeArrowheads="1" noChangeShapeType="1" noCrop="1"/>
              </p:cNvPicPr>
              <p:nvPr/>
            </p:nvPicPr>
            <p:blipFill>
              <a:blip r:embed="rId5"/>
              <a:stretch>
                <a:fillRect/>
              </a:stretch>
            </p:blipFill>
            <p:spPr>
              <a:xfrm>
                <a:off x="2464462" y="5408322"/>
                <a:ext cx="5214502" cy="886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GraphicFramePr>
                <a:graphicFrameLocks noChangeAspect="1"/>
              </p:cNvGraphicFramePr>
              <p:nvPr>
                <p:extLst>
                  <p:ext uri="{D42A27DB-BD31-4B8C-83A1-F6EECF244321}">
                    <p14:modId xmlns:p14="http://schemas.microsoft.com/office/powerpoint/2010/main" val="1925630234"/>
                  </p:ext>
                </p:extLst>
              </p:nvPr>
            </p:nvGraphicFramePr>
            <p:xfrm>
              <a:off x="2495874" y="3795198"/>
              <a:ext cx="5198763" cy="888022"/>
            </p:xfrm>
            <a:graphic>
              <a:graphicData uri="http://schemas.microsoft.com/office/drawing/2017/model3d">
                <am3d:model3d r:embed="rId6">
                  <am3d:spPr>
                    <a:xfrm>
                      <a:off x="0" y="0"/>
                      <a:ext cx="5198763" cy="888022"/>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y="5400000"/>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PicPr>
                <a:picLocks noGrp="1" noRot="1" noChangeAspect="1" noMove="1" noResize="1" noEditPoints="1" noAdjustHandles="1" noChangeArrowheads="1" noChangeShapeType="1" noCrop="1"/>
              </p:cNvPicPr>
              <p:nvPr/>
            </p:nvPicPr>
            <p:blipFill>
              <a:blip r:embed="rId7"/>
              <a:stretch>
                <a:fillRect/>
              </a:stretch>
            </p:blipFill>
            <p:spPr>
              <a:xfrm>
                <a:off x="2495874" y="3795198"/>
                <a:ext cx="5198763" cy="88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GraphicFramePr>
                <a:graphicFrameLocks noChangeAspect="1"/>
              </p:cNvGraphicFramePr>
              <p:nvPr>
                <p:extLst>
                  <p:ext uri="{D42A27DB-BD31-4B8C-83A1-F6EECF244321}">
                    <p14:modId xmlns:p14="http://schemas.microsoft.com/office/powerpoint/2010/main" val="1017302113"/>
                  </p:ext>
                </p:extLst>
              </p:nvPr>
            </p:nvGraphicFramePr>
            <p:xfrm>
              <a:off x="2559589" y="1611190"/>
              <a:ext cx="5064584" cy="1361809"/>
            </p:xfrm>
            <a:graphic>
              <a:graphicData uri="http://schemas.microsoft.com/office/drawing/2017/model3d">
                <am3d:model3d r:embed="rId8">
                  <am3d:spPr>
                    <a:xfrm>
                      <a:off x="0" y="0"/>
                      <a:ext cx="5064584" cy="1361809"/>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y="5400000"/>
                    <am3d:postTrans dx="0" dy="0" dz="0"/>
                  </am3d:trans>
                  <am3d:raster rName="Office3DRenderer" rVer="16.0.8326">
                    <am3d:blip r:embed="rId9"/>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PicPr>
                <a:picLocks noGrp="1" noRot="1" noChangeAspect="1" noMove="1" noResize="1" noEditPoints="1" noAdjustHandles="1" noChangeArrowheads="1" noChangeShapeType="1" noCrop="1"/>
              </p:cNvPicPr>
              <p:nvPr/>
            </p:nvPicPr>
            <p:blipFill>
              <a:blip r:embed="rId9"/>
              <a:stretch>
                <a:fillRect/>
              </a:stretch>
            </p:blipFill>
            <p:spPr>
              <a:xfrm>
                <a:off x="2559589" y="1611190"/>
                <a:ext cx="5064584" cy="1361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descr="3D House Roof, front view, separated from the rest of the house diagram">
                <a:extLst>
                  <a:ext uri="{FF2B5EF4-FFF2-40B4-BE49-F238E27FC236}">
                    <a16:creationId xmlns:a16="http://schemas.microsoft.com/office/drawing/2014/main" id="{68C46967-3FB5-406C-84BE-5D0C669B164C}"/>
                  </a:ext>
                </a:extLst>
              </p:cNvPr>
              <p:cNvGraphicFramePr>
                <a:graphicFrameLocks noChangeAspect="1"/>
              </p:cNvGraphicFramePr>
              <p:nvPr>
                <p:extLst>
                  <p:ext uri="{D42A27DB-BD31-4B8C-83A1-F6EECF244321}">
                    <p14:modId xmlns:p14="http://schemas.microsoft.com/office/powerpoint/2010/main" val="4048625007"/>
                  </p:ext>
                </p:extLst>
              </p:nvPr>
            </p:nvGraphicFramePr>
            <p:xfrm>
              <a:off x="2528973" y="474050"/>
              <a:ext cx="5175492" cy="1021609"/>
            </p:xfrm>
            <a:graphic>
              <a:graphicData uri="http://schemas.microsoft.com/office/drawing/2017/model3d">
                <am3d:model3d r:embed="rId10">
                  <am3d:spPr>
                    <a:xfrm>
                      <a:off x="0" y="0"/>
                      <a:ext cx="5175492" cy="1021609"/>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y="5400000"/>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descr="3D House Roof, front view, separated from the rest of the house diagram">
                <a:extLst>
                  <a:ext uri="{FF2B5EF4-FFF2-40B4-BE49-F238E27FC236}">
                    <a16:creationId xmlns:a16="http://schemas.microsoft.com/office/drawing/2014/main" id="{68C46967-3FB5-406C-84BE-5D0C669B164C}"/>
                  </a:ext>
                </a:extLst>
              </p:cNvPr>
              <p:cNvPicPr>
                <a:picLocks noGrp="1" noRot="1" noChangeAspect="1" noMove="1" noResize="1" noEditPoints="1" noAdjustHandles="1" noChangeArrowheads="1" noChangeShapeType="1" noCrop="1"/>
              </p:cNvPicPr>
              <p:nvPr/>
            </p:nvPicPr>
            <p:blipFill>
              <a:blip r:embed="rId11"/>
              <a:stretch>
                <a:fillRect/>
              </a:stretch>
            </p:blipFill>
            <p:spPr>
              <a:xfrm>
                <a:off x="2528973" y="474050"/>
                <a:ext cx="5175492" cy="1021609"/>
              </a:xfrm>
              <a:prstGeom prst="rect">
                <a:avLst/>
              </a:prstGeom>
            </p:spPr>
          </p:pic>
        </mc:Fallback>
      </mc:AlternateContent>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194803" y="5014530"/>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334322"/>
            <a:ext cx="3502481" cy="938719"/>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Split:</a:t>
            </a:r>
            <a:r>
              <a:rPr lang="en-US" dirty="0">
                <a:solidFill>
                  <a:schemeClr val="bg1"/>
                </a:solidFill>
                <a:latin typeface="Century Gothic" panose="020B0502020202020204" pitchFamily="34" charset="0"/>
              </a:rPr>
              <a:t> </a:t>
            </a:r>
          </a:p>
          <a:p>
            <a:pPr algn="ctr"/>
            <a:r>
              <a:rPr lang="en-US" sz="1600" dirty="0">
                <a:solidFill>
                  <a:schemeClr val="bg1"/>
                </a:solidFill>
                <a:latin typeface="Century Gothic" panose="020B0502020202020204" pitchFamily="34" charset="0"/>
              </a:rPr>
              <a:t>Whitewashed exterior provides a contemporary, yet classical, finish </a:t>
            </a: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18731" y="3753900"/>
            <a:ext cx="3738751" cy="938719"/>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Scaled:</a:t>
            </a:r>
          </a:p>
          <a:p>
            <a:pPr algn="ctr"/>
            <a:r>
              <a:rPr lang="en-US" sz="1600" dirty="0">
                <a:solidFill>
                  <a:schemeClr val="bg1"/>
                </a:solidFill>
                <a:latin typeface="Century Gothic" panose="020B0502020202020204" pitchFamily="34" charset="0"/>
              </a:rPr>
              <a:t>Strategic window placement for an aesthetically pleasing exterior</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56831" y="2173481"/>
            <a:ext cx="3661994" cy="938719"/>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Categorial Variables:</a:t>
            </a:r>
            <a:r>
              <a:rPr lang="en-US" dirty="0">
                <a:solidFill>
                  <a:schemeClr val="bg1"/>
                </a:solidFill>
                <a:latin typeface="Century Gothic" panose="020B0502020202020204" pitchFamily="34" charset="0"/>
              </a:rPr>
              <a:t> </a:t>
            </a:r>
          </a:p>
          <a:p>
            <a:pPr algn="ctr"/>
            <a:r>
              <a:rPr lang="en-US" sz="1600" dirty="0">
                <a:solidFill>
                  <a:schemeClr val="bg1"/>
                </a:solidFill>
                <a:latin typeface="Century Gothic" panose="020B0502020202020204" pitchFamily="34" charset="0"/>
              </a:rPr>
              <a:t>Natural stone complementing the surrounding environment</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1184940"/>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Missing Values:</a:t>
            </a:r>
            <a:r>
              <a:rPr lang="en-US" dirty="0">
                <a:solidFill>
                  <a:schemeClr val="bg1"/>
                </a:solidFill>
                <a:latin typeface="Century Gothic" panose="020B0502020202020204" pitchFamily="34" charset="0"/>
              </a:rPr>
              <a:t> </a:t>
            </a:r>
          </a:p>
          <a:p>
            <a:pPr algn="ctr"/>
            <a:r>
              <a:rPr lang="en-US" sz="1600" dirty="0">
                <a:solidFill>
                  <a:schemeClr val="bg1"/>
                </a:solidFill>
                <a:latin typeface="Century Gothic" panose="020B0502020202020204" pitchFamily="34" charset="0"/>
              </a:rPr>
              <a:t>Dazzling Roman style roof tiles.</a:t>
            </a:r>
          </a:p>
          <a:p>
            <a:pPr algn="ctr"/>
            <a:r>
              <a:rPr lang="en-US" sz="1600" dirty="0">
                <a:solidFill>
                  <a:schemeClr val="bg1"/>
                </a:solidFill>
                <a:latin typeface="Century Gothic" panose="020B0502020202020204" pitchFamily="34" charset="0"/>
              </a:rPr>
              <a:t>Dropped Nulls and Replaced with “Does not Have”</a:t>
            </a:r>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wipe(left)">
                                      <p:cBhvr>
                                        <p:cTn id="11" dur="1000"/>
                                        <p:tgtEl>
                                          <p:spTgt spid="13">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1000"/>
                                        <p:tgtEl>
                                          <p:spTgt spid="2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1000"/>
                                        <p:tgtEl>
                                          <p:spTgt spid="12">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wipe(left)">
                                      <p:cBhvr>
                                        <p:cTn id="23" dur="1000"/>
                                        <p:tgtEl>
                                          <p:spTgt spid="12">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wipe(left)">
                                      <p:cBhvr>
                                        <p:cTn id="31" dur="1000"/>
                                        <p:tgtEl>
                                          <p:spTgt spid="11">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wipe(left)">
                                      <p:cBhvr>
                                        <p:cTn id="35" dur="1000"/>
                                        <p:tgtEl>
                                          <p:spTgt spid="11">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1000"/>
                                        <p:tgtEl>
                                          <p:spTgt spid="14"/>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wipe(left)">
                                      <p:cBhvr>
                                        <p:cTn id="43" dur="1000"/>
                                        <p:tgtEl>
                                          <p:spTgt spid="10">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left)">
                                      <p:cBhvr>
                                        <p:cTn id="47" dur="1000"/>
                                        <p:tgtEl>
                                          <p:spTgt spid="10">
                                            <p:txEl>
                                              <p:pRg st="1" end="1"/>
                                            </p:txEl>
                                          </p:spTgt>
                                        </p:tgtEl>
                                      </p:cBhvr>
                                    </p:animEffect>
                                  </p:childTnLst>
                                </p:cTn>
                              </p:par>
                            </p:childTnLst>
                          </p:cTn>
                        </p:par>
                        <p:par>
                          <p:cTn id="48" fill="hold">
                            <p:stCondLst>
                              <p:cond delay="11000"/>
                            </p:stCondLst>
                            <p:childTnLst>
                              <p:par>
                                <p:cTn id="49" presetID="22" presetClass="entr" presetSubtype="8" fill="hold" nodeType="after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animEffect transition="in" filter="wipe(left)">
                                      <p:cBhvr>
                                        <p:cTn id="51" dur="10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a:xfrm rot="16200000">
            <a:off x="-1442170" y="2432640"/>
            <a:ext cx="5152130" cy="678735"/>
          </a:xfrm>
        </p:spPr>
        <p:txBody>
          <a:bodyPr>
            <a:normAutofit/>
          </a:bodyPr>
          <a:lstStyle/>
          <a:p>
            <a:r>
              <a:rPr lang="en-US" sz="4000" b="1" dirty="0"/>
              <a:t>Statistical Method</a:t>
            </a:r>
          </a:p>
        </p:txBody>
      </p:sp>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extLst>
                  <p:ext uri="{D42A27DB-BD31-4B8C-83A1-F6EECF244321}">
                    <p14:modId xmlns:p14="http://schemas.microsoft.com/office/powerpoint/2010/main" val="3095046917"/>
                  </p:ext>
                </p:extLst>
              </p:nvPr>
            </p:nvGraphicFramePr>
            <p:xfrm>
              <a:off x="181268" y="5542381"/>
              <a:ext cx="1633270" cy="1204647"/>
            </p:xfrm>
            <a:graphic>
              <a:graphicData uri="http://schemas.microsoft.com/office/drawing/2017/model3d">
                <am3d:model3d r:embed="rId2">
                  <am3d:spPr>
                    <a:xfrm>
                      <a:off x="0" y="0"/>
                      <a:ext cx="1633270" cy="1204647"/>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m3d:postTrans dx="0" dy="0" dz="0"/>
                  </am3d:trans>
                  <am3d:raster rName="Office3DRenderer" rVer="16.0.8326">
                    <am3d:blip r:embed="rId3"/>
                  </am3d:raster>
                  <am3d:objViewport viewportSz="2152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181268" y="5542381"/>
                <a:ext cx="1633270" cy="1204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2942159700"/>
                  </p:ext>
                </p:extLst>
              </p:nvPr>
            </p:nvGraphicFramePr>
            <p:xfrm>
              <a:off x="3019578" y="5348072"/>
              <a:ext cx="4024751" cy="1007394"/>
            </p:xfrm>
            <a:graphic>
              <a:graphicData uri="http://schemas.microsoft.com/office/drawing/2017/model3d">
                <am3d:model3d r:embed="rId4">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5"/>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5"/>
              <a:stretch>
                <a:fillRect/>
              </a:stretch>
            </p:blipFill>
            <p:spPr>
              <a:xfrm>
                <a:off x="3019578" y="5348072"/>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4175454222"/>
                  </p:ext>
                </p:extLst>
              </p:nvPr>
            </p:nvGraphicFramePr>
            <p:xfrm>
              <a:off x="3044272" y="3733030"/>
              <a:ext cx="4022448" cy="1012357"/>
            </p:xfrm>
            <a:graphic>
              <a:graphicData uri="http://schemas.microsoft.com/office/drawing/2017/model3d">
                <am3d:model3d r:embed="rId6">
                  <am3d:spPr>
                    <a:xfrm>
                      <a:off x="0" y="0"/>
                      <a:ext cx="4022448" cy="101235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7"/>
              <a:stretch>
                <a:fillRect/>
              </a:stretch>
            </p:blipFill>
            <p:spPr>
              <a:xfrm>
                <a:off x="3044272" y="3733030"/>
                <a:ext cx="4022448" cy="10123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2664513874"/>
                  </p:ext>
                </p:extLst>
              </p:nvPr>
            </p:nvGraphicFramePr>
            <p:xfrm>
              <a:off x="3091606" y="1468561"/>
              <a:ext cx="3921031" cy="1647066"/>
            </p:xfrm>
            <a:graphic>
              <a:graphicData uri="http://schemas.microsoft.com/office/drawing/2017/model3d">
                <am3d:model3d r:embed="rId8">
                  <am3d:spPr>
                    <a:xfrm>
                      <a:off x="0" y="0"/>
                      <a:ext cx="3921031" cy="164706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m3d:postTrans dx="0" dy="0" dz="0"/>
                  </am3d:trans>
                  <am3d:raster rName="Office3DRenderer" rVer="16.0.8326">
                    <am3d:blip r:embed="rId9"/>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9"/>
              <a:stretch>
                <a:fillRect/>
              </a:stretch>
            </p:blipFill>
            <p:spPr>
              <a:xfrm>
                <a:off x="3091606" y="1468561"/>
                <a:ext cx="3921031" cy="16470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GraphicFramePr>
                <a:graphicFrameLocks noChangeAspect="1"/>
              </p:cNvGraphicFramePr>
              <p:nvPr>
                <p:extLst>
                  <p:ext uri="{D42A27DB-BD31-4B8C-83A1-F6EECF244321}">
                    <p14:modId xmlns:p14="http://schemas.microsoft.com/office/powerpoint/2010/main" val="1782470762"/>
                  </p:ext>
                </p:extLst>
              </p:nvPr>
            </p:nvGraphicFramePr>
            <p:xfrm>
              <a:off x="3040001" y="406438"/>
              <a:ext cx="4073917" cy="1156832"/>
            </p:xfrm>
            <a:graphic>
              <a:graphicData uri="http://schemas.microsoft.com/office/drawing/2017/model3d">
                <am3d:model3d r:embed="rId10">
                  <am3d:spPr>
                    <a:xfrm>
                      <a:off x="0" y="0"/>
                      <a:ext cx="4073917" cy="1156832"/>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PicPr>
                <a:picLocks noGrp="1" noRot="1" noChangeAspect="1" noMove="1" noResize="1" noEditPoints="1" noAdjustHandles="1" noChangeArrowheads="1" noChangeShapeType="1" noCrop="1"/>
              </p:cNvPicPr>
              <p:nvPr/>
            </p:nvPicPr>
            <p:blipFill>
              <a:blip r:embed="rId11"/>
              <a:stretch>
                <a:fillRect/>
              </a:stretch>
            </p:blipFill>
            <p:spPr>
              <a:xfrm>
                <a:off x="3040001" y="406438"/>
                <a:ext cx="4073917" cy="1156832"/>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41069" y="3478006"/>
            <a:ext cx="3528000" cy="1431161"/>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Probability Value: </a:t>
            </a:r>
          </a:p>
          <a:p>
            <a:pPr algn="ctr"/>
            <a:r>
              <a:rPr lang="en-US" sz="1600" dirty="0">
                <a:solidFill>
                  <a:schemeClr val="bg1"/>
                </a:solidFill>
                <a:latin typeface="Century Gothic" panose="020B0502020202020204" pitchFamily="34" charset="0"/>
              </a:rPr>
              <a:t>Stone Tile and Enclosed Sun Porch </a:t>
            </a:r>
          </a:p>
          <a:p>
            <a:pPr algn="ctr"/>
            <a:r>
              <a:rPr lang="en-US" sz="1600" dirty="0">
                <a:solidFill>
                  <a:schemeClr val="bg1"/>
                </a:solidFill>
                <a:latin typeface="Century Gothic" panose="020B0502020202020204" pitchFamily="34" charset="0"/>
              </a:rPr>
              <a:t>P-Values allowed us to further enhance our data clean-up</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159148" y="274519"/>
            <a:ext cx="3528000" cy="167738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Variance Inflation Factor: </a:t>
            </a:r>
          </a:p>
          <a:p>
            <a:pPr algn="ctr"/>
            <a:r>
              <a:rPr lang="en-US" sz="1600" dirty="0">
                <a:solidFill>
                  <a:schemeClr val="bg1"/>
                </a:solidFill>
                <a:latin typeface="Century Gothic" panose="020B0502020202020204" pitchFamily="34" charset="0"/>
              </a:rPr>
              <a:t> Terrace Finish &amp; Panaroma Windows </a:t>
            </a:r>
          </a:p>
          <a:p>
            <a:pPr lvl="0" algn="ctr"/>
            <a:r>
              <a:rPr lang="en-US" sz="1600" dirty="0">
                <a:solidFill>
                  <a:prstClr val="white"/>
                </a:solidFill>
                <a:latin typeface="Century Gothic" panose="020B0502020202020204" pitchFamily="34" charset="0"/>
              </a:rPr>
              <a:t>Column Values at 10+ were removed</a:t>
            </a:r>
          </a:p>
          <a:p>
            <a:pPr algn="ctr"/>
            <a:endParaRPr 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400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000"/>
                                        <p:tgtEl>
                                          <p:spTgt spid="1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1000"/>
                                        <p:tgtEl>
                                          <p:spTgt spid="1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1000"/>
                                        <p:tgtEl>
                                          <p:spTgt spid="20">
                                            <p:txEl>
                                              <p:pRg st="0" end="0"/>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wipe(left)">
                                      <p:cBhvr>
                                        <p:cTn id="19" dur="1000"/>
                                        <p:tgtEl>
                                          <p:spTgt spid="20">
                                            <p:txEl>
                                              <p:pRg st="1" end="1"/>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wipe(left)">
                                      <p:cBhvr>
                                        <p:cTn id="23" dur="1000"/>
                                        <p:tgtEl>
                                          <p:spTgt spid="20">
                                            <p:txEl>
                                              <p:pRg st="2" end="2"/>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1000"/>
                                        <p:tgtEl>
                                          <p:spTgt spid="10"/>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1000"/>
                                        <p:tgtEl>
                                          <p:spTgt spid="19">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9">
                                            <p:txEl>
                                              <p:pRg st="1" end="1"/>
                                            </p:txEl>
                                          </p:spTgt>
                                        </p:tgtEl>
                                        <p:attrNameLst>
                                          <p:attrName>style.visibility</p:attrName>
                                        </p:attrNameLst>
                                      </p:cBhvr>
                                      <p:to>
                                        <p:strVal val="visible"/>
                                      </p:to>
                                    </p:set>
                                    <p:animEffect transition="in" filter="wipe(left)">
                                      <p:cBhvr>
                                        <p:cTn id="35" dur="1000"/>
                                        <p:tgtEl>
                                          <p:spTgt spid="19">
                                            <p:txEl>
                                              <p:pRg st="1" end="1"/>
                                            </p:txEl>
                                          </p:spTgt>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19">
                                            <p:txEl>
                                              <p:pRg st="2" end="2"/>
                                            </p:txEl>
                                          </p:spTgt>
                                        </p:tgtEl>
                                        <p:attrNameLst>
                                          <p:attrName>style.visibility</p:attrName>
                                        </p:attrNameLst>
                                      </p:cBhvr>
                                      <p:to>
                                        <p:strVal val="visible"/>
                                      </p:to>
                                    </p:set>
                                    <p:animEffect transition="in" filter="wipe(left)">
                                      <p:cBhvr>
                                        <p:cTn id="39" dur="10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a:xfrm rot="16200000">
            <a:off x="-1442170" y="2432640"/>
            <a:ext cx="5152130" cy="678735"/>
          </a:xfrm>
        </p:spPr>
        <p:txBody>
          <a:bodyPr>
            <a:normAutofit/>
          </a:bodyPr>
          <a:lstStyle/>
          <a:p>
            <a:r>
              <a:rPr lang="en-US" sz="4000" b="1" dirty="0"/>
              <a:t>Statistical Method</a:t>
            </a:r>
          </a:p>
        </p:txBody>
      </p:sp>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nvGraphicFramePr>
            <p:xfrm>
              <a:off x="181268" y="5542381"/>
              <a:ext cx="1633270" cy="1204647"/>
            </p:xfrm>
            <a:graphic>
              <a:graphicData uri="http://schemas.microsoft.com/office/drawing/2017/model3d">
                <am3d:model3d r:embed="rId2">
                  <am3d:spPr>
                    <a:xfrm>
                      <a:off x="0" y="0"/>
                      <a:ext cx="1633270" cy="1204647"/>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m3d:postTrans dx="0" dy="0" dz="0"/>
                  </am3d:trans>
                  <am3d:raster rName="Office3DRenderer" rVer="16.0.8326">
                    <am3d:blip r:embed="rId3"/>
                  </am3d:raster>
                  <am3d:objViewport viewportSz="2152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181268" y="5542381"/>
                <a:ext cx="1633270" cy="1204647"/>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41069" y="3478006"/>
            <a:ext cx="3528000" cy="1431161"/>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Probability Value: </a:t>
            </a:r>
          </a:p>
          <a:p>
            <a:pPr algn="ctr"/>
            <a:r>
              <a:rPr lang="en-US" sz="1600" dirty="0">
                <a:solidFill>
                  <a:schemeClr val="bg1"/>
                </a:solidFill>
                <a:latin typeface="Century Gothic" panose="020B0502020202020204" pitchFamily="34" charset="0"/>
              </a:rPr>
              <a:t>Stone Tile and Enclosed Sun Porch </a:t>
            </a:r>
          </a:p>
          <a:p>
            <a:pPr algn="ctr"/>
            <a:r>
              <a:rPr lang="en-US" sz="1600" dirty="0">
                <a:solidFill>
                  <a:schemeClr val="bg1"/>
                </a:solidFill>
                <a:latin typeface="Century Gothic" panose="020B0502020202020204" pitchFamily="34" charset="0"/>
              </a:rPr>
              <a:t>P-Values allowed us to further enhance our data clean-up</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159148" y="274519"/>
            <a:ext cx="3528000" cy="1677382"/>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Variance Inflation Factor: </a:t>
            </a:r>
          </a:p>
          <a:p>
            <a:pPr algn="ctr"/>
            <a:r>
              <a:rPr lang="en-US" sz="1600" dirty="0">
                <a:solidFill>
                  <a:schemeClr val="bg1"/>
                </a:solidFill>
                <a:latin typeface="Century Gothic" panose="020B0502020202020204" pitchFamily="34" charset="0"/>
              </a:rPr>
              <a:t> Terrace Finish &amp; Panaroma Windows </a:t>
            </a:r>
          </a:p>
          <a:p>
            <a:pPr lvl="0" algn="ctr"/>
            <a:r>
              <a:rPr lang="en-US" sz="1600" dirty="0">
                <a:solidFill>
                  <a:prstClr val="white"/>
                </a:solidFill>
                <a:latin typeface="Century Gothic" panose="020B0502020202020204" pitchFamily="34" charset="0"/>
              </a:rPr>
              <a:t>Column Values at 10+ were removed</a:t>
            </a:r>
          </a:p>
          <a:p>
            <a:pPr algn="ctr"/>
            <a:endParaRPr lang="en-US" sz="1600" dirty="0">
              <a:solidFill>
                <a:schemeClr val="bg1"/>
              </a:solidFill>
              <a:latin typeface="Century Gothic" panose="020B0502020202020204" pitchFamily="34" charset="0"/>
            </a:endParaRPr>
          </a:p>
        </p:txBody>
      </p:sp>
      <p:sp>
        <p:nvSpPr>
          <p:cNvPr id="3" name="Rectangle 2">
            <a:extLst>
              <a:ext uri="{FF2B5EF4-FFF2-40B4-BE49-F238E27FC236}">
                <a16:creationId xmlns:a16="http://schemas.microsoft.com/office/drawing/2014/main" id="{501A4201-DB7F-4C8A-6A01-C80B4903A122}"/>
              </a:ext>
            </a:extLst>
          </p:cNvPr>
          <p:cNvSpPr/>
          <p:nvPr/>
        </p:nvSpPr>
        <p:spPr>
          <a:xfrm>
            <a:off x="1860803" y="0"/>
            <a:ext cx="6207783" cy="68580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E8BD2BE-BAC4-3548-07E2-76B4D32689CE}"/>
              </a:ext>
            </a:extLst>
          </p:cNvPr>
          <p:cNvPicPr>
            <a:picLocks noChangeAspect="1"/>
          </p:cNvPicPr>
          <p:nvPr/>
        </p:nvPicPr>
        <p:blipFill>
          <a:blip r:embed="rId4"/>
          <a:stretch>
            <a:fillRect/>
          </a:stretch>
        </p:blipFill>
        <p:spPr>
          <a:xfrm>
            <a:off x="1860803" y="1054357"/>
            <a:ext cx="1406371" cy="5788152"/>
          </a:xfrm>
          <a:prstGeom prst="rect">
            <a:avLst/>
          </a:prstGeom>
        </p:spPr>
      </p:pic>
      <p:pic>
        <p:nvPicPr>
          <p:cNvPr id="23" name="Picture 22">
            <a:extLst>
              <a:ext uri="{FF2B5EF4-FFF2-40B4-BE49-F238E27FC236}">
                <a16:creationId xmlns:a16="http://schemas.microsoft.com/office/drawing/2014/main" id="{BA5558DB-95BD-F847-43EF-4BE83AC7170A}"/>
              </a:ext>
            </a:extLst>
          </p:cNvPr>
          <p:cNvPicPr>
            <a:picLocks noChangeAspect="1"/>
          </p:cNvPicPr>
          <p:nvPr/>
        </p:nvPicPr>
        <p:blipFill>
          <a:blip r:embed="rId5"/>
          <a:stretch>
            <a:fillRect/>
          </a:stretch>
        </p:blipFill>
        <p:spPr>
          <a:xfrm>
            <a:off x="3312305" y="1052100"/>
            <a:ext cx="1406371" cy="5788152"/>
          </a:xfrm>
          <a:prstGeom prst="rect">
            <a:avLst/>
          </a:prstGeom>
        </p:spPr>
      </p:pic>
      <p:pic>
        <p:nvPicPr>
          <p:cNvPr id="25" name="Picture 24">
            <a:extLst>
              <a:ext uri="{FF2B5EF4-FFF2-40B4-BE49-F238E27FC236}">
                <a16:creationId xmlns:a16="http://schemas.microsoft.com/office/drawing/2014/main" id="{B367D31D-1EF0-58AD-2A28-3D23075D20F0}"/>
              </a:ext>
            </a:extLst>
          </p:cNvPr>
          <p:cNvPicPr>
            <a:picLocks noChangeAspect="1"/>
          </p:cNvPicPr>
          <p:nvPr/>
        </p:nvPicPr>
        <p:blipFill>
          <a:blip r:embed="rId6"/>
          <a:stretch>
            <a:fillRect/>
          </a:stretch>
        </p:blipFill>
        <p:spPr>
          <a:xfrm>
            <a:off x="5201054" y="1049785"/>
            <a:ext cx="1406371" cy="5788152"/>
          </a:xfrm>
          <a:prstGeom prst="rect">
            <a:avLst/>
          </a:prstGeom>
        </p:spPr>
      </p:pic>
      <p:sp>
        <p:nvSpPr>
          <p:cNvPr id="26" name="TextBox 25">
            <a:extLst>
              <a:ext uri="{FF2B5EF4-FFF2-40B4-BE49-F238E27FC236}">
                <a16:creationId xmlns:a16="http://schemas.microsoft.com/office/drawing/2014/main" id="{DCC8F5A7-CB9A-02DB-6416-B7C54B0E83CD}"/>
              </a:ext>
            </a:extLst>
          </p:cNvPr>
          <p:cNvSpPr txBox="1"/>
          <p:nvPr/>
        </p:nvSpPr>
        <p:spPr>
          <a:xfrm>
            <a:off x="1860804" y="293601"/>
            <a:ext cx="2429348" cy="646331"/>
          </a:xfrm>
          <a:prstGeom prst="rect">
            <a:avLst/>
          </a:prstGeom>
          <a:noFill/>
        </p:spPr>
        <p:txBody>
          <a:bodyPr wrap="square" rtlCol="0">
            <a:spAutoFit/>
          </a:bodyPr>
          <a:lstStyle/>
          <a:p>
            <a:pPr algn="ctr"/>
            <a:r>
              <a:rPr lang="en-US" sz="3600" b="1" dirty="0">
                <a:solidFill>
                  <a:schemeClr val="bg1"/>
                </a:solidFill>
              </a:rPr>
              <a:t>Initial VIF</a:t>
            </a:r>
          </a:p>
        </p:txBody>
      </p:sp>
      <p:sp>
        <p:nvSpPr>
          <p:cNvPr id="27" name="TextBox 26">
            <a:extLst>
              <a:ext uri="{FF2B5EF4-FFF2-40B4-BE49-F238E27FC236}">
                <a16:creationId xmlns:a16="http://schemas.microsoft.com/office/drawing/2014/main" id="{C95D20C2-8798-AE73-0CBE-584C841ADF1E}"/>
              </a:ext>
            </a:extLst>
          </p:cNvPr>
          <p:cNvSpPr txBox="1"/>
          <p:nvPr/>
        </p:nvSpPr>
        <p:spPr>
          <a:xfrm>
            <a:off x="4991878" y="287375"/>
            <a:ext cx="3076708" cy="584775"/>
          </a:xfrm>
          <a:prstGeom prst="rect">
            <a:avLst/>
          </a:prstGeom>
          <a:noFill/>
        </p:spPr>
        <p:txBody>
          <a:bodyPr wrap="square" rtlCol="0">
            <a:spAutoFit/>
          </a:bodyPr>
          <a:lstStyle/>
          <a:p>
            <a:pPr algn="ctr"/>
            <a:r>
              <a:rPr lang="en-US" sz="3200" b="1" dirty="0">
                <a:solidFill>
                  <a:schemeClr val="bg1"/>
                </a:solidFill>
              </a:rPr>
              <a:t>Secondary VIF</a:t>
            </a:r>
          </a:p>
        </p:txBody>
      </p:sp>
      <p:pic>
        <p:nvPicPr>
          <p:cNvPr id="29" name="Picture 28">
            <a:extLst>
              <a:ext uri="{FF2B5EF4-FFF2-40B4-BE49-F238E27FC236}">
                <a16:creationId xmlns:a16="http://schemas.microsoft.com/office/drawing/2014/main" id="{F21E0F2E-2145-D5B3-460E-8EA518EB59A0}"/>
              </a:ext>
            </a:extLst>
          </p:cNvPr>
          <p:cNvPicPr>
            <a:picLocks noChangeAspect="1"/>
          </p:cNvPicPr>
          <p:nvPr/>
        </p:nvPicPr>
        <p:blipFill>
          <a:blip r:embed="rId7"/>
          <a:stretch>
            <a:fillRect/>
          </a:stretch>
        </p:blipFill>
        <p:spPr>
          <a:xfrm>
            <a:off x="6635347" y="1049785"/>
            <a:ext cx="1433239" cy="5788152"/>
          </a:xfrm>
          <a:prstGeom prst="rect">
            <a:avLst/>
          </a:prstGeom>
        </p:spPr>
      </p:pic>
    </p:spTree>
    <p:extLst>
      <p:ext uri="{BB962C8B-B14F-4D97-AF65-F5344CB8AC3E}">
        <p14:creationId xmlns:p14="http://schemas.microsoft.com/office/powerpoint/2010/main" val="59620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000"/>
                                        <p:tgtEl>
                                          <p:spTgt spid="16"/>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1000"/>
                                        <p:tgtEl>
                                          <p:spTgt spid="1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1000"/>
                                        <p:tgtEl>
                                          <p:spTgt spid="20">
                                            <p:txEl>
                                              <p:pRg st="0" end="0"/>
                                            </p:txEl>
                                          </p:spTgt>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wipe(left)">
                                      <p:cBhvr>
                                        <p:cTn id="19" dur="1000"/>
                                        <p:tgtEl>
                                          <p:spTgt spid="20">
                                            <p:txEl>
                                              <p:pRg st="1" end="1"/>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wipe(left)">
                                      <p:cBhvr>
                                        <p:cTn id="23" dur="1000"/>
                                        <p:tgtEl>
                                          <p:spTgt spid="20">
                                            <p:txEl>
                                              <p:pRg st="2" end="2"/>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1000"/>
                                        <p:tgtEl>
                                          <p:spTgt spid="10"/>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1000"/>
                                        <p:tgtEl>
                                          <p:spTgt spid="19">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9">
                                            <p:txEl>
                                              <p:pRg st="1" end="1"/>
                                            </p:txEl>
                                          </p:spTgt>
                                        </p:tgtEl>
                                        <p:attrNameLst>
                                          <p:attrName>style.visibility</p:attrName>
                                        </p:attrNameLst>
                                      </p:cBhvr>
                                      <p:to>
                                        <p:strVal val="visible"/>
                                      </p:to>
                                    </p:set>
                                    <p:animEffect transition="in" filter="wipe(left)">
                                      <p:cBhvr>
                                        <p:cTn id="35" dur="1000"/>
                                        <p:tgtEl>
                                          <p:spTgt spid="19">
                                            <p:txEl>
                                              <p:pRg st="1" end="1"/>
                                            </p:txEl>
                                          </p:spTgt>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19">
                                            <p:txEl>
                                              <p:pRg st="2" end="2"/>
                                            </p:txEl>
                                          </p:spTgt>
                                        </p:tgtEl>
                                        <p:attrNameLst>
                                          <p:attrName>style.visibility</p:attrName>
                                        </p:attrNameLst>
                                      </p:cBhvr>
                                      <p:to>
                                        <p:strVal val="visible"/>
                                      </p:to>
                                    </p:set>
                                    <p:animEffect transition="in" filter="wipe(left)">
                                      <p:cBhvr>
                                        <p:cTn id="39" dur="10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a:xfrm>
            <a:off x="266197" y="403226"/>
            <a:ext cx="11612880" cy="914400"/>
          </a:xfrm>
        </p:spPr>
        <p:txBody>
          <a:bodyPr>
            <a:normAutofit/>
          </a:bodyPr>
          <a:lstStyle/>
          <a:p>
            <a:r>
              <a:rPr lang="en-US" sz="6000" b="1" dirty="0">
                <a:ln w="22225">
                  <a:solidFill>
                    <a:schemeClr val="accent1">
                      <a:lumMod val="75000"/>
                    </a:schemeClr>
                  </a:solidFill>
                  <a:prstDash val="solid"/>
                </a:ln>
                <a:solidFill>
                  <a:schemeClr val="accent2">
                    <a:lumMod val="40000"/>
                    <a:lumOff val="60000"/>
                  </a:schemeClr>
                </a:solidFill>
              </a:rPr>
              <a:t>Regression Analysis </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544577" y="6030118"/>
            <a:ext cx="3030174"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Linear</a:t>
            </a: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extLst>
                  <p:ext uri="{D42A27DB-BD31-4B8C-83A1-F6EECF244321}">
                    <p14:modId xmlns:p14="http://schemas.microsoft.com/office/powerpoint/2010/main" val="1188229041"/>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nd Floor" descr="2nd Floor">
            <a:extLst>
              <a:ext uri="{FF2B5EF4-FFF2-40B4-BE49-F238E27FC236}">
                <a16:creationId xmlns:a16="http://schemas.microsoft.com/office/drawing/2014/main" id="{63050DEC-3280-4B77-B2BD-140F7F69DAA8}"/>
              </a:ext>
            </a:extLst>
          </p:cNvPr>
          <p:cNvSpPr txBox="1"/>
          <p:nvPr/>
        </p:nvSpPr>
        <p:spPr>
          <a:xfrm>
            <a:off x="4098627" y="6058111"/>
            <a:ext cx="3903251"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Lasso</a:t>
            </a:r>
          </a:p>
        </p:txBody>
      </p:sp>
      <mc:AlternateContent xmlns:mc="http://schemas.openxmlformats.org/markup-compatibility/2006">
        <mc:Choice xmlns:am3d="http://schemas.microsoft.com/office/drawing/2017/model3d" Requires="am3d">
          <p:graphicFrame>
            <p:nvGraphicFrame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GraphicFramePr>
                <a:graphicFrameLocks noChangeAspect="1"/>
              </p:cNvGraphicFramePr>
              <p:nvPr>
                <p:extLst>
                  <p:ext uri="{D42A27DB-BD31-4B8C-83A1-F6EECF244321}">
                    <p14:modId xmlns:p14="http://schemas.microsoft.com/office/powerpoint/2010/main" val="1818714962"/>
                  </p:ext>
                </p:extLst>
              </p:nvPr>
            </p:nvGraphicFramePr>
            <p:xfrm>
              <a:off x="4582740"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PicPr>
                <a:picLocks noGrp="1" noRot="1" noChangeAspect="1" noMove="1" noResize="1" noEditPoints="1" noAdjustHandles="1" noChangeArrowheads="1" noChangeShapeType="1" noCrop="1"/>
              </p:cNvPicPr>
              <p:nvPr/>
            </p:nvPicPr>
            <p:blipFill>
              <a:blip r:embed="rId5"/>
              <a:stretch>
                <a:fillRect/>
              </a:stretch>
            </p:blipFill>
            <p:spPr>
              <a:xfrm>
                <a:off x="4582740" y="1837764"/>
                <a:ext cx="2988999" cy="4303016"/>
              </a:xfrm>
              <a:prstGeom prst="rect">
                <a:avLst/>
              </a:prstGeom>
            </p:spPr>
          </p:pic>
        </mc:Fallback>
      </mc:AlternateContent>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a:extLst>
              <a:ext uri="{FF2B5EF4-FFF2-40B4-BE49-F238E27FC236}">
                <a16:creationId xmlns:a16="http://schemas.microsoft.com/office/drawing/2014/main" id="{D4C42E8F-66F3-4454-9827-1AC39052934F}"/>
              </a:ext>
            </a:extLst>
          </p:cNvPr>
          <p:cNvSpPr txBox="1"/>
          <p:nvPr/>
        </p:nvSpPr>
        <p:spPr>
          <a:xfrm>
            <a:off x="8662278" y="6114097"/>
            <a:ext cx="3308897"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Random</a:t>
            </a:r>
          </a:p>
        </p:txBody>
      </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extLst>
                  <p:ext uri="{D42A27DB-BD31-4B8C-83A1-F6EECF244321}">
                    <p14:modId xmlns:p14="http://schemas.microsoft.com/office/powerpoint/2010/main" val="1283269957"/>
                  </p:ext>
                </p:extLst>
              </p:nvPr>
            </p:nvGraphicFramePr>
            <p:xfrm>
              <a:off x="8662278" y="1800440"/>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00440"/>
                <a:ext cx="3003700" cy="4309365"/>
              </a:xfrm>
              <a:prstGeom prst="rect">
                <a:avLst/>
              </a:prstGeom>
            </p:spPr>
          </p:pic>
        </mc:Fallback>
      </mc:AlternateContent>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a:xfrm>
            <a:off x="266197" y="403226"/>
            <a:ext cx="11612880" cy="914400"/>
          </a:xfrm>
        </p:spPr>
        <p:txBody>
          <a:bodyPr>
            <a:normAutofit/>
          </a:bodyPr>
          <a:lstStyle/>
          <a:p>
            <a:r>
              <a:rPr lang="en-US" sz="6000" b="1" dirty="0">
                <a:ln w="22225">
                  <a:solidFill>
                    <a:schemeClr val="accent1">
                      <a:lumMod val="75000"/>
                    </a:schemeClr>
                  </a:solidFill>
                  <a:prstDash val="solid"/>
                </a:ln>
                <a:solidFill>
                  <a:schemeClr val="accent2">
                    <a:lumMod val="40000"/>
                    <a:lumOff val="60000"/>
                  </a:schemeClr>
                </a:solidFill>
              </a:rPr>
              <a:t>Regression Analysis </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544577" y="6030118"/>
            <a:ext cx="3030174" cy="584775"/>
          </a:xfrm>
          <a:prstGeom prst="rect">
            <a:avLst/>
          </a:prstGeom>
          <a:noFill/>
        </p:spPr>
        <p:txBody>
          <a:bodyPr wrap="square" rtlCol="0">
            <a:spAutoFit/>
          </a:bodyPr>
          <a:lstStyle/>
          <a:p>
            <a:pPr algn="ctr"/>
            <a:r>
              <a:rPr lang="en-US" sz="3200" b="1" dirty="0" err="1">
                <a:solidFill>
                  <a:schemeClr val="bg1"/>
                </a:solidFill>
                <a:latin typeface="Century Gothic" panose="020B0502020202020204" pitchFamily="34" charset="0"/>
              </a:rPr>
              <a:t>XGBoost</a:t>
            </a:r>
            <a:endParaRPr lang="en-US" sz="32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a:extLst>
              <a:ext uri="{FF2B5EF4-FFF2-40B4-BE49-F238E27FC236}">
                <a16:creationId xmlns:a16="http://schemas.microsoft.com/office/drawing/2014/main" id="{D4C42E8F-66F3-4454-9827-1AC39052934F}"/>
              </a:ext>
            </a:extLst>
          </p:cNvPr>
          <p:cNvSpPr txBox="1"/>
          <p:nvPr/>
        </p:nvSpPr>
        <p:spPr>
          <a:xfrm>
            <a:off x="8662278" y="6114097"/>
            <a:ext cx="3308897" cy="584775"/>
          </a:xfrm>
          <a:prstGeom prst="rect">
            <a:avLst/>
          </a:prstGeom>
          <a:noFill/>
        </p:spPr>
        <p:txBody>
          <a:bodyPr wrap="square" rtlCol="0">
            <a:spAutoFit/>
          </a:bodyPr>
          <a:lstStyle/>
          <a:p>
            <a:pPr algn="ctr"/>
            <a:r>
              <a:rPr lang="en-US" sz="3200" b="1" dirty="0" err="1">
                <a:solidFill>
                  <a:schemeClr val="bg1"/>
                </a:solidFill>
                <a:latin typeface="Century Gothic" panose="020B0502020202020204" pitchFamily="34" charset="0"/>
              </a:rPr>
              <a:t>CatBoost</a:t>
            </a:r>
            <a:endParaRPr lang="en-US" sz="32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nvGraphicFramePr>
            <p:xfrm>
              <a:off x="8662278" y="1800440"/>
              <a:ext cx="3003700" cy="4309365"/>
            </p:xfrm>
            <a:graphic>
              <a:graphicData uri="http://schemas.microsoft.com/office/drawing/2017/model3d">
                <am3d:model3d r:embed="rId4">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5"/>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5"/>
              <a:stretch>
                <a:fillRect/>
              </a:stretch>
            </p:blipFill>
            <p:spPr>
              <a:xfrm>
                <a:off x="8662278" y="1800440"/>
                <a:ext cx="3003700" cy="4309365"/>
              </a:xfrm>
              <a:prstGeom prst="rect">
                <a:avLst/>
              </a:prstGeom>
            </p:spPr>
          </p:pic>
        </mc:Fallback>
      </mc:AlternateContent>
    </p:spTree>
    <p:extLst>
      <p:ext uri="{BB962C8B-B14F-4D97-AF65-F5344CB8AC3E}">
        <p14:creationId xmlns:p14="http://schemas.microsoft.com/office/powerpoint/2010/main" val="176973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1000"/>
                                        <p:tgtEl>
                                          <p:spTgt spid="9"/>
                                        </p:tgtEl>
                                      </p:cBhvr>
                                    </p:animEffect>
                                  </p:childTnLst>
                                </p:cTn>
                              </p:par>
                            </p:childTnLst>
                          </p:cTn>
                        </p:par>
                        <p:par>
                          <p:cTn id="18" fill="hold">
                            <p:stCondLst>
                              <p:cond delay="3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win32_fixed" id="{F3CBAD3C-0BFA-4F41-889C-F334334FA368}" vid="{BE306DD3-F16C-40F8-ABA8-A506293E3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4A3935-F2D1-4AFC-B060-5D489455E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393E1-D94F-45F7-B11F-B76D0E340860}">
  <ds:schemaRef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sharepoint/v3"/>
    <ds:schemaRef ds:uri="230e9df3-be65-4c73-a93b-d1236ebd677e"/>
    <ds:schemaRef ds:uri="71af3243-3dd4-4a8d-8c0d-dd76da1f02a5"/>
    <ds:schemaRef ds:uri="http://purl.org/dc/terms/"/>
    <ds:schemaRef ds:uri="http://schemas.microsoft.com/office/infopath/2007/PartnerControls"/>
    <ds:schemaRef ds:uri="16c05727-aa75-4e4a-9b5f-8a80a1165891"/>
    <ds:schemaRef ds:uri="http://purl.org/dc/dcmitype/"/>
  </ds:schemaRefs>
</ds:datastoreItem>
</file>

<file path=customXml/itemProps3.xml><?xml version="1.0" encoding="utf-8"?>
<ds:datastoreItem xmlns:ds="http://schemas.openxmlformats.org/officeDocument/2006/customXml" ds:itemID="{CEBB156A-0516-4A61-92E2-E4614AB445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413</TotalTime>
  <Words>707</Words>
  <Application>Microsoft Office PowerPoint</Application>
  <PresentationFormat>Widescreen</PresentationFormat>
  <Paragraphs>150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Söhne</vt:lpstr>
      <vt:lpstr>Wingdings</vt:lpstr>
      <vt:lpstr>Rosario Theme</vt:lpstr>
      <vt:lpstr>PowerPoint Presentation</vt:lpstr>
      <vt:lpstr>House Hunters</vt:lpstr>
      <vt:lpstr>House Hunters Presents:  The Ultimate in Modern Home Search</vt:lpstr>
      <vt:lpstr>Outline Project Objective/Proposal: The aim of our project is to identify which attributes of this dataset have the biggest effect on the sale price of homes in various neighborhoods of Ames, IA. We’ll examine relationships between various data points and the sale price. We will use this modeling  to predict the sale price of homes that we have in our Real Estate portfolio.</vt:lpstr>
      <vt:lpstr>Data Exploration &amp; Clean-up</vt:lpstr>
      <vt:lpstr>Statistical Method</vt:lpstr>
      <vt:lpstr>Statistical Method</vt:lpstr>
      <vt:lpstr>Regression Analysis </vt:lpstr>
      <vt:lpstr>Regression Analysis </vt:lpstr>
      <vt:lpstr>Lasso </vt:lpstr>
      <vt:lpstr>Random Forest</vt:lpstr>
      <vt:lpstr>XGBoost </vt:lpstr>
      <vt:lpstr>CatBoost </vt:lpstr>
      <vt:lpstr>Regression Conclusion</vt:lpstr>
      <vt:lpstr>Feature Importances On CatBoost</vt:lpstr>
      <vt:lpstr>Cross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Hunters</dc:title>
  <dc:creator>Timothy Carter</dc:creator>
  <cp:lastModifiedBy>Gi'Anna Cheairs</cp:lastModifiedBy>
  <cp:revision>3</cp:revision>
  <dcterms:created xsi:type="dcterms:W3CDTF">2024-03-03T18:20:48Z</dcterms:created>
  <dcterms:modified xsi:type="dcterms:W3CDTF">2024-03-04T03:04:54Z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